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3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4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375" r:id="rId4"/>
    <p:sldId id="386" r:id="rId5"/>
    <p:sldId id="360" r:id="rId6"/>
    <p:sldId id="426" r:id="rId7"/>
    <p:sldId id="430" r:id="rId8"/>
    <p:sldId id="431" r:id="rId9"/>
    <p:sldId id="380" r:id="rId10"/>
    <p:sldId id="376" r:id="rId11"/>
    <p:sldId id="343" r:id="rId12"/>
    <p:sldId id="357" r:id="rId13"/>
    <p:sldId id="337" r:id="rId14"/>
    <p:sldId id="339" r:id="rId15"/>
    <p:sldId id="427" r:id="rId16"/>
    <p:sldId id="422" r:id="rId17"/>
    <p:sldId id="421" r:id="rId18"/>
    <p:sldId id="419" r:id="rId19"/>
    <p:sldId id="420" r:id="rId20"/>
  </p:sldIdLst>
  <p:sldSz cx="12192000" cy="6858000"/>
  <p:notesSz cx="6797675" cy="992822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64FD4B1-000B-4717-AB08-96ADB596B1E9}">
          <p14:sldIdLst>
            <p14:sldId id="375"/>
            <p14:sldId id="386"/>
            <p14:sldId id="360"/>
            <p14:sldId id="426"/>
            <p14:sldId id="430"/>
            <p14:sldId id="431"/>
            <p14:sldId id="380"/>
            <p14:sldId id="376"/>
            <p14:sldId id="343"/>
            <p14:sldId id="357"/>
            <p14:sldId id="337"/>
            <p14:sldId id="339"/>
            <p14:sldId id="427"/>
            <p14:sldId id="422"/>
            <p14:sldId id="421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AHUR" initials="U" lastIdx="17" clrIdx="0">
    <p:extLst>
      <p:ext uri="{19B8F6BF-5375-455C-9EA6-DF929625EA0E}">
        <p15:presenceInfo xmlns:p15="http://schemas.microsoft.com/office/powerpoint/2012/main" userId="UNAHUR" providerId="None"/>
      </p:ext>
    </p:extLst>
  </p:cmAuthor>
  <p:cmAuthor id="2" name="Julieta Caggiano" initials="JC" lastIdx="3" clrIdx="1">
    <p:extLst>
      <p:ext uri="{19B8F6BF-5375-455C-9EA6-DF929625EA0E}">
        <p15:presenceInfo xmlns:p15="http://schemas.microsoft.com/office/powerpoint/2012/main" userId="5a6ecaebeb8e0b04" providerId="Windows Live"/>
      </p:ext>
    </p:extLst>
  </p:cmAuthor>
  <p:cmAuthor id="3" name="Majo Rico" initials="MR" lastIdx="1" clrIdx="2">
    <p:extLst>
      <p:ext uri="{19B8F6BF-5375-455C-9EA6-DF929625EA0E}">
        <p15:presenceInfo xmlns:p15="http://schemas.microsoft.com/office/powerpoint/2012/main" userId="f0392687b66dad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00FF"/>
    <a:srgbClr val="CC66FF"/>
    <a:srgbClr val="CC99FF"/>
    <a:srgbClr val="FF66CC"/>
    <a:srgbClr val="A5A1A1"/>
    <a:srgbClr val="9E480E"/>
    <a:srgbClr val="0070C0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343" autoAdjust="0"/>
  </p:normalViewPr>
  <p:slideViewPr>
    <p:cSldViewPr snapToGrid="0">
      <p:cViewPr varScale="1">
        <p:scale>
          <a:sx n="76" d="100"/>
          <a:sy n="76" d="100"/>
        </p:scale>
        <p:origin x="50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AHUR\Documents\2025\Ingresantes\1_2025\PARA%20INFORME%20INGRESANTES%201_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AHUR\Documents\2025\Ingresantes\1_2025\PARA%20INFORME%20INGRESANTES%201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AHUR\Documents\2025\Ingresantes\1_2025\PARA%20INFORME%20INGRESANTES%201_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AHUR\Documents\2025\Ingresantes\1_2025\PARA%20INFORME%20INGRESANTES%201_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UNAHUR\Documents\2025\Ingresantes\1_2025\PARA%20INFORME%20INGRESANTES%201_2025.xlsx" TargetMode="Externa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3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UNAHUR\Documents\2025\Ingresantes\para%20procedencia%201_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35-4AC1-B2D1-DFB078C64094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35-4AC1-B2D1-DFB078C64094}"/>
              </c:ext>
            </c:extLst>
          </c:dPt>
          <c:dLbls>
            <c:dLbl>
              <c:idx val="0"/>
              <c:layout>
                <c:manualLayout>
                  <c:x val="0.10496494900162781"/>
                  <c:y val="-0.341896518014255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5-4AC1-B2D1-DFB078C64094}"/>
                </c:ext>
              </c:extLst>
            </c:dLbl>
            <c:dLbl>
              <c:idx val="1"/>
              <c:layout>
                <c:manualLayout>
                  <c:x val="-6.9595472440944883E-2"/>
                  <c:y val="8.08264071157771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5-4AC1-B2D1-DFB078C64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'% institutos'!$N$2:$N$3</c:f>
              <c:strCache>
                <c:ptCount val="2"/>
                <c:pt idx="0">
                  <c:v>Nuevas/os Inscriptas/os</c:v>
                </c:pt>
                <c:pt idx="1">
                  <c:v>Ingresantes al CPU</c:v>
                </c:pt>
              </c:strCache>
            </c:strRef>
          </c:cat>
          <c:val>
            <c:numRef>
              <c:f>'% institutos'!$O$2:$O$3</c:f>
              <c:numCache>
                <c:formatCode>General</c:formatCode>
                <c:ptCount val="2"/>
                <c:pt idx="0">
                  <c:v>7139</c:v>
                </c:pt>
                <c:pt idx="1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35-4AC1-B2D1-DFB078C6409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Bahnschrift" panose="020B0502040204020203" pitchFamily="34" charset="0"/>
        </a:defRPr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12443609947931E-2"/>
          <c:y val="1.9615340323012934E-2"/>
          <c:w val="0.92073260110625721"/>
          <c:h val="0.76054514066310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'evolucion edad grupo'!$G$13</c:f>
              <c:strCache>
                <c:ptCount val="1"/>
                <c:pt idx="0">
                  <c:v>Hasta 19 años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'evolucion edad grupo'!$H$12:$L$12</c:f>
              <c:strCache>
                <c:ptCount val="5"/>
                <c:pt idx="0">
                  <c:v>INST. BIOTECNOLOGÍA</c:v>
                </c:pt>
                <c:pt idx="1">
                  <c:v>INST. EDUCACION</c:v>
                </c:pt>
                <c:pt idx="2">
                  <c:v>INST. SALUD COMUNITARIA </c:v>
                </c:pt>
                <c:pt idx="3">
                  <c:v>INST. INGENIERÍA</c:v>
                </c:pt>
                <c:pt idx="4">
                  <c:v>Total ingresantes 1_2025</c:v>
                </c:pt>
              </c:strCache>
            </c:strRef>
          </c:cat>
          <c:val>
            <c:numRef>
              <c:f>'evolucion edad grupo'!$H$13:$L$13</c:f>
              <c:numCache>
                <c:formatCode>0.00%</c:formatCode>
                <c:ptCount val="5"/>
                <c:pt idx="0">
                  <c:v>0.24693140794223828</c:v>
                </c:pt>
                <c:pt idx="1">
                  <c:v>0.26403061224489793</c:v>
                </c:pt>
                <c:pt idx="2">
                  <c:v>0.25452302631578949</c:v>
                </c:pt>
                <c:pt idx="3">
                  <c:v>0.26882966396292007</c:v>
                </c:pt>
                <c:pt idx="4">
                  <c:v>0.25861341583462244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52A-4173-9F4A-B2FDAF3E9979}"/>
            </c:ext>
          </c:extLst>
        </c:ser>
        <c:ser>
          <c:idx val="1"/>
          <c:order val="1"/>
          <c:tx>
            <c:strRef>
              <c:f>'evolucion edad grupo'!$G$14</c:f>
              <c:strCache>
                <c:ptCount val="1"/>
                <c:pt idx="0">
                  <c:v>20 A 24 años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'evolucion edad grupo'!$H$12:$L$12</c:f>
              <c:strCache>
                <c:ptCount val="5"/>
                <c:pt idx="0">
                  <c:v>INST. BIOTECNOLOGÍA</c:v>
                </c:pt>
                <c:pt idx="1">
                  <c:v>INST. EDUCACION</c:v>
                </c:pt>
                <c:pt idx="2">
                  <c:v>INST. SALUD COMUNITARIA </c:v>
                </c:pt>
                <c:pt idx="3">
                  <c:v>INST. INGENIERÍA</c:v>
                </c:pt>
                <c:pt idx="4">
                  <c:v>Total ingresantes 1_2025</c:v>
                </c:pt>
              </c:strCache>
            </c:strRef>
          </c:cat>
          <c:val>
            <c:numRef>
              <c:f>'evolucion edad grupo'!$H$14:$L$14</c:f>
              <c:numCache>
                <c:formatCode>0.00%</c:formatCode>
                <c:ptCount val="5"/>
                <c:pt idx="0">
                  <c:v>0.31263537906137184</c:v>
                </c:pt>
                <c:pt idx="1">
                  <c:v>0.2767857142857143</c:v>
                </c:pt>
                <c:pt idx="2">
                  <c:v>0.30592105263157893</c:v>
                </c:pt>
                <c:pt idx="3">
                  <c:v>0.3928157589803013</c:v>
                </c:pt>
                <c:pt idx="4">
                  <c:v>0.32189565461960346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A-4173-9F4A-B2FDAF3E9979}"/>
            </c:ext>
          </c:extLst>
        </c:ser>
        <c:ser>
          <c:idx val="2"/>
          <c:order val="2"/>
          <c:tx>
            <c:strRef>
              <c:f>'evolucion edad grupo'!$G$15</c:f>
              <c:strCache>
                <c:ptCount val="1"/>
                <c:pt idx="0">
                  <c:v>25 A 34 años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'evolucion edad grupo'!$H$12:$L$12</c:f>
              <c:strCache>
                <c:ptCount val="5"/>
                <c:pt idx="0">
                  <c:v>INST. BIOTECNOLOGÍA</c:v>
                </c:pt>
                <c:pt idx="1">
                  <c:v>INST. EDUCACION</c:v>
                </c:pt>
                <c:pt idx="2">
                  <c:v>INST. SALUD COMUNITARIA </c:v>
                </c:pt>
                <c:pt idx="3">
                  <c:v>INST. INGENIERÍA</c:v>
                </c:pt>
                <c:pt idx="4">
                  <c:v>Total ingresantes 1_2025</c:v>
                </c:pt>
              </c:strCache>
            </c:strRef>
          </c:cat>
          <c:val>
            <c:numRef>
              <c:f>'evolucion edad grupo'!$H$15:$L$15</c:f>
              <c:numCache>
                <c:formatCode>0.00%</c:formatCode>
                <c:ptCount val="5"/>
                <c:pt idx="0">
                  <c:v>0.28086642599277978</c:v>
                </c:pt>
                <c:pt idx="1">
                  <c:v>0.23150510204081631</c:v>
                </c:pt>
                <c:pt idx="2">
                  <c:v>0.22409539473684212</c:v>
                </c:pt>
                <c:pt idx="3">
                  <c:v>0.23754345307068367</c:v>
                </c:pt>
                <c:pt idx="4">
                  <c:v>0.24005062579102798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2A-4173-9F4A-B2FDAF3E9979}"/>
            </c:ext>
          </c:extLst>
        </c:ser>
        <c:ser>
          <c:idx val="3"/>
          <c:order val="3"/>
          <c:tx>
            <c:strRef>
              <c:f>'evolucion edad grupo'!$G$16</c:f>
              <c:strCache>
                <c:ptCount val="1"/>
                <c:pt idx="0">
                  <c:v>35 A 49 años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'evolucion edad grupo'!$H$12:$L$12</c:f>
              <c:strCache>
                <c:ptCount val="5"/>
                <c:pt idx="0">
                  <c:v>INST. BIOTECNOLOGÍA</c:v>
                </c:pt>
                <c:pt idx="1">
                  <c:v>INST. EDUCACION</c:v>
                </c:pt>
                <c:pt idx="2">
                  <c:v>INST. SALUD COMUNITARIA </c:v>
                </c:pt>
                <c:pt idx="3">
                  <c:v>INST. INGENIERÍA</c:v>
                </c:pt>
                <c:pt idx="4">
                  <c:v>Total ingresantes 1_2025</c:v>
                </c:pt>
              </c:strCache>
            </c:strRef>
          </c:cat>
          <c:val>
            <c:numRef>
              <c:f>'evolucion edad grupo'!$H$16:$L$16</c:f>
              <c:numCache>
                <c:formatCode>0.00%</c:formatCode>
                <c:ptCount val="5"/>
                <c:pt idx="0">
                  <c:v>0.12274368231046931</c:v>
                </c:pt>
                <c:pt idx="1">
                  <c:v>0.19068877551020408</c:v>
                </c:pt>
                <c:pt idx="2">
                  <c:v>0.18297697368421054</c:v>
                </c:pt>
                <c:pt idx="3">
                  <c:v>8.6326767091541134E-2</c:v>
                </c:pt>
                <c:pt idx="4">
                  <c:v>0.14948671072985514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2A-4173-9F4A-B2FDAF3E9979}"/>
            </c:ext>
          </c:extLst>
        </c:ser>
        <c:ser>
          <c:idx val="4"/>
          <c:order val="4"/>
          <c:tx>
            <c:strRef>
              <c:f>'evolucion edad grupo'!$G$17</c:f>
              <c:strCache>
                <c:ptCount val="1"/>
                <c:pt idx="0">
                  <c:v>50 A 59 años</c:v>
                </c:pt>
              </c:strCache>
            </c:strRef>
          </c:tx>
          <c:spPr>
            <a:solidFill>
              <a:srgbClr val="5F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4817202577586265E-2"/>
                  <c:y val="-4.02962951681410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2A-4173-9F4A-B2FDAF3E9979}"/>
                </c:ext>
              </c:extLst>
            </c:dLbl>
            <c:dLbl>
              <c:idx val="1"/>
              <c:layout>
                <c:manualLayout>
                  <c:x val="-6.7268815837396051E-2"/>
                  <c:y val="1.41037033088493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2A-4173-9F4A-B2FDAF3E9979}"/>
                </c:ext>
              </c:extLst>
            </c:dLbl>
            <c:dLbl>
              <c:idx val="2"/>
              <c:layout>
                <c:manualLayout>
                  <c:x val="-8.0430048319091396E-2"/>
                  <c:y val="2.8207406617698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layout>
                    <c:manualLayout>
                      <c:w val="7.4405159778406699E-2"/>
                      <c:h val="6.48770352207070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52A-4173-9F4A-B2FDAF3E9979}"/>
                </c:ext>
              </c:extLst>
            </c:dLbl>
            <c:dLbl>
              <c:idx val="3"/>
              <c:layout>
                <c:manualLayout>
                  <c:x val="-7.4852712812780609E-2"/>
                  <c:y val="3.43874627674883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2A-4173-9F4A-B2FDAF3E9979}"/>
                </c:ext>
              </c:extLst>
            </c:dLbl>
            <c:dLbl>
              <c:idx val="4"/>
              <c:layout>
                <c:manualLayout>
                  <c:x val="-7.8967740330856281E-2"/>
                  <c:y val="3.0222221376105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685962292385838E-2"/>
                      <c:h val="3.26399990861942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52A-4173-9F4A-B2FDAF3E9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'evolucion edad grupo'!$H$12:$L$12</c:f>
              <c:strCache>
                <c:ptCount val="5"/>
                <c:pt idx="0">
                  <c:v>INST. BIOTECNOLOGÍA</c:v>
                </c:pt>
                <c:pt idx="1">
                  <c:v>INST. EDUCACION</c:v>
                </c:pt>
                <c:pt idx="2">
                  <c:v>INST. SALUD COMUNITARIA </c:v>
                </c:pt>
                <c:pt idx="3">
                  <c:v>INST. INGENIERÍA</c:v>
                </c:pt>
                <c:pt idx="4">
                  <c:v>Total ingresantes 1_2025</c:v>
                </c:pt>
              </c:strCache>
            </c:strRef>
          </c:cat>
          <c:val>
            <c:numRef>
              <c:f>'evolucion edad grupo'!$H$17:$L$17</c:f>
              <c:numCache>
                <c:formatCode>0.00%</c:formatCode>
                <c:ptCount val="5"/>
                <c:pt idx="0">
                  <c:v>3.2490974729241874E-2</c:v>
                </c:pt>
                <c:pt idx="1">
                  <c:v>3.1887755102040817E-2</c:v>
                </c:pt>
                <c:pt idx="2">
                  <c:v>3.0016447368421052E-2</c:v>
                </c:pt>
                <c:pt idx="3">
                  <c:v>1.100811123986095E-2</c:v>
                </c:pt>
                <c:pt idx="4">
                  <c:v>2.6297285895092112E-2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2A-4173-9F4A-B2FDAF3E9979}"/>
            </c:ext>
          </c:extLst>
        </c:ser>
        <c:ser>
          <c:idx val="5"/>
          <c:order val="5"/>
          <c:tx>
            <c:strRef>
              <c:f>'evolucion edad grupo'!$G$18</c:f>
              <c:strCache>
                <c:ptCount val="1"/>
                <c:pt idx="0">
                  <c:v>60 años y más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862385321100886E-2"/>
                  <c:y val="-6.06307848654663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974254135664233E-2"/>
                      <c:h val="4.60901860546091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52A-4173-9F4A-B2FDAF3E9979}"/>
                </c:ext>
              </c:extLst>
            </c:dLbl>
            <c:dLbl>
              <c:idx val="1"/>
              <c:layout>
                <c:manualLayout>
                  <c:x val="6.6055045871559637E-2"/>
                  <c:y val="-2.02105268518332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2A-4173-9F4A-B2FDAF3E9979}"/>
                </c:ext>
              </c:extLst>
            </c:dLbl>
            <c:dLbl>
              <c:idx val="2"/>
              <c:layout>
                <c:manualLayout>
                  <c:x val="7.7798165137614686E-2"/>
                  <c:y val="-4.0421053703666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layout>
                    <c:manualLayout>
                      <c:w val="5.6873452286354119E-2"/>
                      <c:h val="3.3963869943509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D52A-4173-9F4A-B2FDAF3E9979}"/>
                </c:ext>
              </c:extLst>
            </c:dLbl>
            <c:dLbl>
              <c:idx val="3"/>
              <c:layout>
                <c:manualLayout>
                  <c:x val="6.7522935779816509E-2"/>
                  <c:y val="-4.04210537036665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2A-4173-9F4A-B2FDAF3E9979}"/>
                </c:ext>
              </c:extLst>
            </c:dLbl>
            <c:dLbl>
              <c:idx val="4"/>
              <c:layout>
                <c:manualLayout>
                  <c:x val="6.3119266055045878E-2"/>
                  <c:y val="-4.04210537036665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2A-4173-9F4A-B2FDAF3E9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'evolucion edad grupo'!$H$12:$L$12</c:f>
              <c:strCache>
                <c:ptCount val="5"/>
                <c:pt idx="0">
                  <c:v>INST. BIOTECNOLOGÍA</c:v>
                </c:pt>
                <c:pt idx="1">
                  <c:v>INST. EDUCACION</c:v>
                </c:pt>
                <c:pt idx="2">
                  <c:v>INST. SALUD COMUNITARIA </c:v>
                </c:pt>
                <c:pt idx="3">
                  <c:v>INST. INGENIERÍA</c:v>
                </c:pt>
                <c:pt idx="4">
                  <c:v>Total ingresantes 1_2025</c:v>
                </c:pt>
              </c:strCache>
            </c:strRef>
          </c:cat>
          <c:val>
            <c:numRef>
              <c:f>'evolucion edad grupo'!$H$18:$L$18</c:f>
              <c:numCache>
                <c:formatCode>0.00%</c:formatCode>
                <c:ptCount val="5"/>
                <c:pt idx="0">
                  <c:v>4.3321299638989169E-3</c:v>
                </c:pt>
                <c:pt idx="1">
                  <c:v>5.1020408163265302E-3</c:v>
                </c:pt>
                <c:pt idx="2">
                  <c:v>2.4671052631578946E-3</c:v>
                </c:pt>
                <c:pt idx="3">
                  <c:v>3.4762456546929316E-3</c:v>
                </c:pt>
                <c:pt idx="4">
                  <c:v>3.6563071297989031E-3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52A-4173-9F4A-B2FDAF3E9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198248"/>
        <c:axId val="426199032"/>
      </c:barChart>
      <c:catAx>
        <c:axId val="42619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s-AR"/>
          </a:p>
        </c:txPr>
        <c:crossAx val="426199032"/>
        <c:crosses val="autoZero"/>
        <c:auto val="1"/>
        <c:lblAlgn val="ctr"/>
        <c:lblOffset val="100"/>
        <c:noMultiLvlLbl val="0"/>
      </c:catAx>
      <c:valAx>
        <c:axId val="42619903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s-AR"/>
          </a:p>
        </c:txPr>
        <c:crossAx val="4261982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538520608818475E-2"/>
          <c:y val="1.6804824259765785E-2"/>
          <c:w val="0.93765490139420649"/>
          <c:h val="0.8794768306201894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'distribucion edad'!$B$2</c:f>
              <c:strCache>
                <c:ptCount val="1"/>
                <c:pt idx="0">
                  <c:v>Instituto de Biotecnología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'distribucion edad'!$A$5:$A$62</c:f>
              <c:numCache>
                <c:formatCode>General</c:formatCode>
                <c:ptCount val="58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53</c:v>
                </c:pt>
                <c:pt idx="37">
                  <c:v>54</c:v>
                </c:pt>
                <c:pt idx="38">
                  <c:v>55</c:v>
                </c:pt>
                <c:pt idx="39">
                  <c:v>56</c:v>
                </c:pt>
                <c:pt idx="40">
                  <c:v>57</c:v>
                </c:pt>
                <c:pt idx="41">
                  <c:v>58</c:v>
                </c:pt>
                <c:pt idx="42">
                  <c:v>59</c:v>
                </c:pt>
                <c:pt idx="43">
                  <c:v>60</c:v>
                </c:pt>
                <c:pt idx="44">
                  <c:v>61</c:v>
                </c:pt>
                <c:pt idx="45">
                  <c:v>62</c:v>
                </c:pt>
                <c:pt idx="46">
                  <c:v>63</c:v>
                </c:pt>
                <c:pt idx="47">
                  <c:v>64</c:v>
                </c:pt>
                <c:pt idx="48">
                  <c:v>65</c:v>
                </c:pt>
                <c:pt idx="49">
                  <c:v>66</c:v>
                </c:pt>
                <c:pt idx="50">
                  <c:v>67</c:v>
                </c:pt>
                <c:pt idx="51">
                  <c:v>68</c:v>
                </c:pt>
                <c:pt idx="52">
                  <c:v>69</c:v>
                </c:pt>
                <c:pt idx="53">
                  <c:v>70</c:v>
                </c:pt>
                <c:pt idx="54">
                  <c:v>71</c:v>
                </c:pt>
                <c:pt idx="55">
                  <c:v>72</c:v>
                </c:pt>
                <c:pt idx="56">
                  <c:v>73</c:v>
                </c:pt>
                <c:pt idx="57">
                  <c:v>74</c:v>
                </c:pt>
              </c:numCache>
              <c:extLst/>
            </c:numRef>
          </c:cat>
          <c:val>
            <c:numRef>
              <c:f>'distribucion edad'!$B$5:$B$62</c:f>
              <c:numCache>
                <c:formatCode>General</c:formatCode>
                <c:ptCount val="58"/>
                <c:pt idx="1">
                  <c:v>137</c:v>
                </c:pt>
                <c:pt idx="2">
                  <c:v>205</c:v>
                </c:pt>
                <c:pt idx="3">
                  <c:v>136</c:v>
                </c:pt>
                <c:pt idx="4">
                  <c:v>78</c:v>
                </c:pt>
                <c:pt idx="5">
                  <c:v>82</c:v>
                </c:pt>
                <c:pt idx="6">
                  <c:v>71</c:v>
                </c:pt>
                <c:pt idx="7">
                  <c:v>66</c:v>
                </c:pt>
                <c:pt idx="8">
                  <c:v>46</c:v>
                </c:pt>
                <c:pt idx="9">
                  <c:v>48</c:v>
                </c:pt>
                <c:pt idx="10">
                  <c:v>43</c:v>
                </c:pt>
                <c:pt idx="11">
                  <c:v>41</c:v>
                </c:pt>
                <c:pt idx="12">
                  <c:v>47</c:v>
                </c:pt>
                <c:pt idx="13">
                  <c:v>32</c:v>
                </c:pt>
                <c:pt idx="14">
                  <c:v>35</c:v>
                </c:pt>
                <c:pt idx="15">
                  <c:v>36</c:v>
                </c:pt>
                <c:pt idx="16">
                  <c:v>32</c:v>
                </c:pt>
                <c:pt idx="17">
                  <c:v>29</c:v>
                </c:pt>
                <c:pt idx="18">
                  <c:v>19</c:v>
                </c:pt>
                <c:pt idx="19">
                  <c:v>15</c:v>
                </c:pt>
                <c:pt idx="20">
                  <c:v>14</c:v>
                </c:pt>
                <c:pt idx="21">
                  <c:v>12</c:v>
                </c:pt>
                <c:pt idx="22">
                  <c:v>11</c:v>
                </c:pt>
                <c:pt idx="23">
                  <c:v>11</c:v>
                </c:pt>
                <c:pt idx="24">
                  <c:v>13</c:v>
                </c:pt>
                <c:pt idx="25">
                  <c:v>6</c:v>
                </c:pt>
                <c:pt idx="26">
                  <c:v>11</c:v>
                </c:pt>
                <c:pt idx="27">
                  <c:v>11</c:v>
                </c:pt>
                <c:pt idx="28">
                  <c:v>13</c:v>
                </c:pt>
                <c:pt idx="29">
                  <c:v>9</c:v>
                </c:pt>
                <c:pt idx="30">
                  <c:v>10</c:v>
                </c:pt>
                <c:pt idx="31">
                  <c:v>10</c:v>
                </c:pt>
                <c:pt idx="32">
                  <c:v>5</c:v>
                </c:pt>
                <c:pt idx="33">
                  <c:v>3</c:v>
                </c:pt>
                <c:pt idx="34">
                  <c:v>7</c:v>
                </c:pt>
                <c:pt idx="35">
                  <c:v>7</c:v>
                </c:pt>
                <c:pt idx="36">
                  <c:v>6</c:v>
                </c:pt>
                <c:pt idx="37">
                  <c:v>4</c:v>
                </c:pt>
                <c:pt idx="38">
                  <c:v>2</c:v>
                </c:pt>
                <c:pt idx="39">
                  <c:v>6</c:v>
                </c:pt>
                <c:pt idx="40">
                  <c:v>2</c:v>
                </c:pt>
                <c:pt idx="41">
                  <c:v>3</c:v>
                </c:pt>
                <c:pt idx="42">
                  <c:v>5</c:v>
                </c:pt>
                <c:pt idx="43">
                  <c:v>2</c:v>
                </c:pt>
                <c:pt idx="46">
                  <c:v>2</c:v>
                </c:pt>
                <c:pt idx="48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7C1-402F-9F4C-80F4287286D1}"/>
            </c:ext>
          </c:extLst>
        </c:ser>
        <c:ser>
          <c:idx val="2"/>
          <c:order val="2"/>
          <c:tx>
            <c:strRef>
              <c:f>'distribucion edad'!$C$2</c:f>
              <c:strCache>
                <c:ptCount val="1"/>
                <c:pt idx="0">
                  <c:v>Instituto de Educación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'distribucion edad'!$A$5:$A$62</c:f>
              <c:numCache>
                <c:formatCode>General</c:formatCode>
                <c:ptCount val="58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53</c:v>
                </c:pt>
                <c:pt idx="37">
                  <c:v>54</c:v>
                </c:pt>
                <c:pt idx="38">
                  <c:v>55</c:v>
                </c:pt>
                <c:pt idx="39">
                  <c:v>56</c:v>
                </c:pt>
                <c:pt idx="40">
                  <c:v>57</c:v>
                </c:pt>
                <c:pt idx="41">
                  <c:v>58</c:v>
                </c:pt>
                <c:pt idx="42">
                  <c:v>59</c:v>
                </c:pt>
                <c:pt idx="43">
                  <c:v>60</c:v>
                </c:pt>
                <c:pt idx="44">
                  <c:v>61</c:v>
                </c:pt>
                <c:pt idx="45">
                  <c:v>62</c:v>
                </c:pt>
                <c:pt idx="46">
                  <c:v>63</c:v>
                </c:pt>
                <c:pt idx="47">
                  <c:v>64</c:v>
                </c:pt>
                <c:pt idx="48">
                  <c:v>65</c:v>
                </c:pt>
                <c:pt idx="49">
                  <c:v>66</c:v>
                </c:pt>
                <c:pt idx="50">
                  <c:v>67</c:v>
                </c:pt>
                <c:pt idx="51">
                  <c:v>68</c:v>
                </c:pt>
                <c:pt idx="52">
                  <c:v>69</c:v>
                </c:pt>
                <c:pt idx="53">
                  <c:v>70</c:v>
                </c:pt>
                <c:pt idx="54">
                  <c:v>71</c:v>
                </c:pt>
                <c:pt idx="55">
                  <c:v>72</c:v>
                </c:pt>
                <c:pt idx="56">
                  <c:v>73</c:v>
                </c:pt>
                <c:pt idx="57">
                  <c:v>74</c:v>
                </c:pt>
              </c:numCache>
              <c:extLst/>
            </c:numRef>
          </c:cat>
          <c:val>
            <c:numRef>
              <c:f>'distribucion edad'!$C$5:$C$62</c:f>
              <c:numCache>
                <c:formatCode>General</c:formatCode>
                <c:ptCount val="58"/>
                <c:pt idx="1">
                  <c:v>192</c:v>
                </c:pt>
                <c:pt idx="2">
                  <c:v>222</c:v>
                </c:pt>
                <c:pt idx="3">
                  <c:v>158</c:v>
                </c:pt>
                <c:pt idx="4">
                  <c:v>104</c:v>
                </c:pt>
                <c:pt idx="5">
                  <c:v>71</c:v>
                </c:pt>
                <c:pt idx="6">
                  <c:v>58</c:v>
                </c:pt>
                <c:pt idx="7">
                  <c:v>43</c:v>
                </c:pt>
                <c:pt idx="8">
                  <c:v>58</c:v>
                </c:pt>
                <c:pt idx="9">
                  <c:v>43</c:v>
                </c:pt>
                <c:pt idx="10">
                  <c:v>31</c:v>
                </c:pt>
                <c:pt idx="11">
                  <c:v>31</c:v>
                </c:pt>
                <c:pt idx="12">
                  <c:v>36</c:v>
                </c:pt>
                <c:pt idx="13">
                  <c:v>31</c:v>
                </c:pt>
                <c:pt idx="14">
                  <c:v>33</c:v>
                </c:pt>
                <c:pt idx="15">
                  <c:v>44</c:v>
                </c:pt>
                <c:pt idx="16">
                  <c:v>20</c:v>
                </c:pt>
                <c:pt idx="17">
                  <c:v>36</c:v>
                </c:pt>
                <c:pt idx="18">
                  <c:v>35</c:v>
                </c:pt>
                <c:pt idx="19">
                  <c:v>21</c:v>
                </c:pt>
                <c:pt idx="20">
                  <c:v>27</c:v>
                </c:pt>
                <c:pt idx="21">
                  <c:v>15</c:v>
                </c:pt>
                <c:pt idx="22">
                  <c:v>28</c:v>
                </c:pt>
                <c:pt idx="23">
                  <c:v>24</c:v>
                </c:pt>
                <c:pt idx="24">
                  <c:v>25</c:v>
                </c:pt>
                <c:pt idx="25">
                  <c:v>21</c:v>
                </c:pt>
                <c:pt idx="26">
                  <c:v>17</c:v>
                </c:pt>
                <c:pt idx="27">
                  <c:v>13</c:v>
                </c:pt>
                <c:pt idx="28">
                  <c:v>21</c:v>
                </c:pt>
                <c:pt idx="29">
                  <c:v>21</c:v>
                </c:pt>
                <c:pt idx="30">
                  <c:v>13</c:v>
                </c:pt>
                <c:pt idx="31">
                  <c:v>11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11</c:v>
                </c:pt>
                <c:pt idx="36">
                  <c:v>4</c:v>
                </c:pt>
                <c:pt idx="37">
                  <c:v>5</c:v>
                </c:pt>
                <c:pt idx="38">
                  <c:v>5</c:v>
                </c:pt>
                <c:pt idx="39">
                  <c:v>2</c:v>
                </c:pt>
                <c:pt idx="40">
                  <c:v>4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2</c:v>
                </c:pt>
                <c:pt idx="49">
                  <c:v>1</c:v>
                </c:pt>
                <c:pt idx="57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7C1-402F-9F4C-80F4287286D1}"/>
            </c:ext>
          </c:extLst>
        </c:ser>
        <c:ser>
          <c:idx val="3"/>
          <c:order val="3"/>
          <c:tx>
            <c:strRef>
              <c:f>'distribucion edad'!$D$2</c:f>
              <c:strCache>
                <c:ptCount val="1"/>
                <c:pt idx="0">
                  <c:v>Instituto de Salud comunitaria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'distribucion edad'!$A$5:$A$62</c:f>
              <c:numCache>
                <c:formatCode>General</c:formatCode>
                <c:ptCount val="58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53</c:v>
                </c:pt>
                <c:pt idx="37">
                  <c:v>54</c:v>
                </c:pt>
                <c:pt idx="38">
                  <c:v>55</c:v>
                </c:pt>
                <c:pt idx="39">
                  <c:v>56</c:v>
                </c:pt>
                <c:pt idx="40">
                  <c:v>57</c:v>
                </c:pt>
                <c:pt idx="41">
                  <c:v>58</c:v>
                </c:pt>
                <c:pt idx="42">
                  <c:v>59</c:v>
                </c:pt>
                <c:pt idx="43">
                  <c:v>60</c:v>
                </c:pt>
                <c:pt idx="44">
                  <c:v>61</c:v>
                </c:pt>
                <c:pt idx="45">
                  <c:v>62</c:v>
                </c:pt>
                <c:pt idx="46">
                  <c:v>63</c:v>
                </c:pt>
                <c:pt idx="47">
                  <c:v>64</c:v>
                </c:pt>
                <c:pt idx="48">
                  <c:v>65</c:v>
                </c:pt>
                <c:pt idx="49">
                  <c:v>66</c:v>
                </c:pt>
                <c:pt idx="50">
                  <c:v>67</c:v>
                </c:pt>
                <c:pt idx="51">
                  <c:v>68</c:v>
                </c:pt>
                <c:pt idx="52">
                  <c:v>69</c:v>
                </c:pt>
                <c:pt idx="53">
                  <c:v>70</c:v>
                </c:pt>
                <c:pt idx="54">
                  <c:v>71</c:v>
                </c:pt>
                <c:pt idx="55">
                  <c:v>72</c:v>
                </c:pt>
                <c:pt idx="56">
                  <c:v>73</c:v>
                </c:pt>
                <c:pt idx="57">
                  <c:v>74</c:v>
                </c:pt>
              </c:numCache>
              <c:extLst/>
            </c:numRef>
          </c:cat>
          <c:val>
            <c:numRef>
              <c:f>'distribucion edad'!$D$5:$D$62</c:f>
              <c:numCache>
                <c:formatCode>General</c:formatCode>
                <c:ptCount val="58"/>
                <c:pt idx="0">
                  <c:v>1</c:v>
                </c:pt>
                <c:pt idx="1">
                  <c:v>251</c:v>
                </c:pt>
                <c:pt idx="2">
                  <c:v>367</c:v>
                </c:pt>
                <c:pt idx="3">
                  <c:v>232</c:v>
                </c:pt>
                <c:pt idx="4">
                  <c:v>175</c:v>
                </c:pt>
                <c:pt idx="5">
                  <c:v>138</c:v>
                </c:pt>
                <c:pt idx="6">
                  <c:v>110</c:v>
                </c:pt>
                <c:pt idx="7">
                  <c:v>89</c:v>
                </c:pt>
                <c:pt idx="8">
                  <c:v>71</c:v>
                </c:pt>
                <c:pt idx="9">
                  <c:v>72</c:v>
                </c:pt>
                <c:pt idx="10">
                  <c:v>64</c:v>
                </c:pt>
                <c:pt idx="11">
                  <c:v>59</c:v>
                </c:pt>
                <c:pt idx="12">
                  <c:v>54</c:v>
                </c:pt>
                <c:pt idx="13">
                  <c:v>49</c:v>
                </c:pt>
                <c:pt idx="14">
                  <c:v>45</c:v>
                </c:pt>
                <c:pt idx="15">
                  <c:v>45</c:v>
                </c:pt>
                <c:pt idx="16">
                  <c:v>41</c:v>
                </c:pt>
                <c:pt idx="17">
                  <c:v>45</c:v>
                </c:pt>
                <c:pt idx="18">
                  <c:v>39</c:v>
                </c:pt>
                <c:pt idx="19">
                  <c:v>38</c:v>
                </c:pt>
                <c:pt idx="20">
                  <c:v>48</c:v>
                </c:pt>
                <c:pt idx="21">
                  <c:v>41</c:v>
                </c:pt>
                <c:pt idx="22">
                  <c:v>29</c:v>
                </c:pt>
                <c:pt idx="23">
                  <c:v>32</c:v>
                </c:pt>
                <c:pt idx="24">
                  <c:v>18</c:v>
                </c:pt>
                <c:pt idx="25">
                  <c:v>27</c:v>
                </c:pt>
                <c:pt idx="26">
                  <c:v>24</c:v>
                </c:pt>
                <c:pt idx="27">
                  <c:v>32</c:v>
                </c:pt>
                <c:pt idx="28">
                  <c:v>32</c:v>
                </c:pt>
                <c:pt idx="29">
                  <c:v>26</c:v>
                </c:pt>
                <c:pt idx="30">
                  <c:v>18</c:v>
                </c:pt>
                <c:pt idx="31">
                  <c:v>17</c:v>
                </c:pt>
                <c:pt idx="32">
                  <c:v>24</c:v>
                </c:pt>
                <c:pt idx="33">
                  <c:v>15</c:v>
                </c:pt>
                <c:pt idx="34">
                  <c:v>13</c:v>
                </c:pt>
                <c:pt idx="35">
                  <c:v>6</c:v>
                </c:pt>
                <c:pt idx="36">
                  <c:v>13</c:v>
                </c:pt>
                <c:pt idx="37">
                  <c:v>4</c:v>
                </c:pt>
                <c:pt idx="38">
                  <c:v>6</c:v>
                </c:pt>
                <c:pt idx="39">
                  <c:v>8</c:v>
                </c:pt>
                <c:pt idx="40">
                  <c:v>3</c:v>
                </c:pt>
                <c:pt idx="41">
                  <c:v>2</c:v>
                </c:pt>
                <c:pt idx="42">
                  <c:v>3</c:v>
                </c:pt>
                <c:pt idx="43">
                  <c:v>1</c:v>
                </c:pt>
                <c:pt idx="44">
                  <c:v>1</c:v>
                </c:pt>
                <c:pt idx="45">
                  <c:v>3</c:v>
                </c:pt>
                <c:pt idx="5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7C1-402F-9F4C-80F4287286D1}"/>
            </c:ext>
          </c:extLst>
        </c:ser>
        <c:ser>
          <c:idx val="4"/>
          <c:order val="4"/>
          <c:tx>
            <c:strRef>
              <c:f>'distribucion edad'!$E$2</c:f>
              <c:strCache>
                <c:ptCount val="1"/>
                <c:pt idx="0">
                  <c:v>Instituto de Tecnología e Ingeniería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'distribucion edad'!$A$5:$A$62</c:f>
              <c:numCache>
                <c:formatCode>General</c:formatCode>
                <c:ptCount val="58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53</c:v>
                </c:pt>
                <c:pt idx="37">
                  <c:v>54</c:v>
                </c:pt>
                <c:pt idx="38">
                  <c:v>55</c:v>
                </c:pt>
                <c:pt idx="39">
                  <c:v>56</c:v>
                </c:pt>
                <c:pt idx="40">
                  <c:v>57</c:v>
                </c:pt>
                <c:pt idx="41">
                  <c:v>58</c:v>
                </c:pt>
                <c:pt idx="42">
                  <c:v>59</c:v>
                </c:pt>
                <c:pt idx="43">
                  <c:v>60</c:v>
                </c:pt>
                <c:pt idx="44">
                  <c:v>61</c:v>
                </c:pt>
                <c:pt idx="45">
                  <c:v>62</c:v>
                </c:pt>
                <c:pt idx="46">
                  <c:v>63</c:v>
                </c:pt>
                <c:pt idx="47">
                  <c:v>64</c:v>
                </c:pt>
                <c:pt idx="48">
                  <c:v>65</c:v>
                </c:pt>
                <c:pt idx="49">
                  <c:v>66</c:v>
                </c:pt>
                <c:pt idx="50">
                  <c:v>67</c:v>
                </c:pt>
                <c:pt idx="51">
                  <c:v>68</c:v>
                </c:pt>
                <c:pt idx="52">
                  <c:v>69</c:v>
                </c:pt>
                <c:pt idx="53">
                  <c:v>70</c:v>
                </c:pt>
                <c:pt idx="54">
                  <c:v>71</c:v>
                </c:pt>
                <c:pt idx="55">
                  <c:v>72</c:v>
                </c:pt>
                <c:pt idx="56">
                  <c:v>73</c:v>
                </c:pt>
                <c:pt idx="57">
                  <c:v>74</c:v>
                </c:pt>
              </c:numCache>
              <c:extLst/>
            </c:numRef>
          </c:cat>
          <c:val>
            <c:numRef>
              <c:f>'distribucion edad'!$E$5:$E$62</c:f>
              <c:numCache>
                <c:formatCode>General</c:formatCode>
                <c:ptCount val="58"/>
                <c:pt idx="1">
                  <c:v>177</c:v>
                </c:pt>
                <c:pt idx="2">
                  <c:v>287</c:v>
                </c:pt>
                <c:pt idx="3">
                  <c:v>233</c:v>
                </c:pt>
                <c:pt idx="4">
                  <c:v>148</c:v>
                </c:pt>
                <c:pt idx="5">
                  <c:v>96</c:v>
                </c:pt>
                <c:pt idx="6">
                  <c:v>100</c:v>
                </c:pt>
                <c:pt idx="7">
                  <c:v>101</c:v>
                </c:pt>
                <c:pt idx="8">
                  <c:v>64</c:v>
                </c:pt>
                <c:pt idx="9">
                  <c:v>69</c:v>
                </c:pt>
                <c:pt idx="10">
                  <c:v>60</c:v>
                </c:pt>
                <c:pt idx="11">
                  <c:v>38</c:v>
                </c:pt>
                <c:pt idx="12">
                  <c:v>47</c:v>
                </c:pt>
                <c:pt idx="13">
                  <c:v>34</c:v>
                </c:pt>
                <c:pt idx="14">
                  <c:v>24</c:v>
                </c:pt>
                <c:pt idx="15">
                  <c:v>27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15</c:v>
                </c:pt>
                <c:pt idx="20">
                  <c:v>12</c:v>
                </c:pt>
                <c:pt idx="21">
                  <c:v>11</c:v>
                </c:pt>
                <c:pt idx="22">
                  <c:v>8</c:v>
                </c:pt>
                <c:pt idx="23">
                  <c:v>9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7</c:v>
                </c:pt>
                <c:pt idx="28">
                  <c:v>5</c:v>
                </c:pt>
                <c:pt idx="29">
                  <c:v>8</c:v>
                </c:pt>
                <c:pt idx="30">
                  <c:v>7</c:v>
                </c:pt>
                <c:pt idx="31">
                  <c:v>5</c:v>
                </c:pt>
                <c:pt idx="32">
                  <c:v>4</c:v>
                </c:pt>
                <c:pt idx="33">
                  <c:v>6</c:v>
                </c:pt>
                <c:pt idx="34">
                  <c:v>1</c:v>
                </c:pt>
                <c:pt idx="35">
                  <c:v>4</c:v>
                </c:pt>
                <c:pt idx="37">
                  <c:v>2</c:v>
                </c:pt>
                <c:pt idx="38">
                  <c:v>2</c:v>
                </c:pt>
                <c:pt idx="39">
                  <c:v>1</c:v>
                </c:pt>
                <c:pt idx="41">
                  <c:v>3</c:v>
                </c:pt>
                <c:pt idx="44">
                  <c:v>3</c:v>
                </c:pt>
                <c:pt idx="45">
                  <c:v>2</c:v>
                </c:pt>
                <c:pt idx="46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7C1-402F-9F4C-80F428728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671728"/>
        <c:axId val="3653991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'distribucion edad'!$A$2</c15:sqref>
                        </c15:formulaRef>
                      </c:ext>
                    </c:extLst>
                    <c:strCache>
                      <c:ptCount val="1"/>
                      <c:pt idx="0">
                        <c:v>edad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'distribucion edad'!$A$5:$A$62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17</c:v>
                      </c:pt>
                      <c:pt idx="1">
                        <c:v>18</c:v>
                      </c:pt>
                      <c:pt idx="2">
                        <c:v>19</c:v>
                      </c:pt>
                      <c:pt idx="3">
                        <c:v>20</c:v>
                      </c:pt>
                      <c:pt idx="4">
                        <c:v>21</c:v>
                      </c:pt>
                      <c:pt idx="5">
                        <c:v>22</c:v>
                      </c:pt>
                      <c:pt idx="6">
                        <c:v>23</c:v>
                      </c:pt>
                      <c:pt idx="7">
                        <c:v>24</c:v>
                      </c:pt>
                      <c:pt idx="8">
                        <c:v>25</c:v>
                      </c:pt>
                      <c:pt idx="9">
                        <c:v>26</c:v>
                      </c:pt>
                      <c:pt idx="10">
                        <c:v>27</c:v>
                      </c:pt>
                      <c:pt idx="11">
                        <c:v>28</c:v>
                      </c:pt>
                      <c:pt idx="12">
                        <c:v>29</c:v>
                      </c:pt>
                      <c:pt idx="13">
                        <c:v>30</c:v>
                      </c:pt>
                      <c:pt idx="14">
                        <c:v>31</c:v>
                      </c:pt>
                      <c:pt idx="15">
                        <c:v>32</c:v>
                      </c:pt>
                      <c:pt idx="16">
                        <c:v>33</c:v>
                      </c:pt>
                      <c:pt idx="17">
                        <c:v>34</c:v>
                      </c:pt>
                      <c:pt idx="18">
                        <c:v>35</c:v>
                      </c:pt>
                      <c:pt idx="19">
                        <c:v>36</c:v>
                      </c:pt>
                      <c:pt idx="20">
                        <c:v>37</c:v>
                      </c:pt>
                      <c:pt idx="21">
                        <c:v>38</c:v>
                      </c:pt>
                      <c:pt idx="22">
                        <c:v>39</c:v>
                      </c:pt>
                      <c:pt idx="23">
                        <c:v>40</c:v>
                      </c:pt>
                      <c:pt idx="24">
                        <c:v>41</c:v>
                      </c:pt>
                      <c:pt idx="25">
                        <c:v>42</c:v>
                      </c:pt>
                      <c:pt idx="26">
                        <c:v>43</c:v>
                      </c:pt>
                      <c:pt idx="27">
                        <c:v>44</c:v>
                      </c:pt>
                      <c:pt idx="28">
                        <c:v>45</c:v>
                      </c:pt>
                      <c:pt idx="29">
                        <c:v>46</c:v>
                      </c:pt>
                      <c:pt idx="30">
                        <c:v>47</c:v>
                      </c:pt>
                      <c:pt idx="31">
                        <c:v>48</c:v>
                      </c:pt>
                      <c:pt idx="32">
                        <c:v>49</c:v>
                      </c:pt>
                      <c:pt idx="33">
                        <c:v>50</c:v>
                      </c:pt>
                      <c:pt idx="34">
                        <c:v>51</c:v>
                      </c:pt>
                      <c:pt idx="35">
                        <c:v>52</c:v>
                      </c:pt>
                      <c:pt idx="36">
                        <c:v>53</c:v>
                      </c:pt>
                      <c:pt idx="37">
                        <c:v>54</c:v>
                      </c:pt>
                      <c:pt idx="38">
                        <c:v>55</c:v>
                      </c:pt>
                      <c:pt idx="39">
                        <c:v>56</c:v>
                      </c:pt>
                      <c:pt idx="40">
                        <c:v>57</c:v>
                      </c:pt>
                      <c:pt idx="41">
                        <c:v>58</c:v>
                      </c:pt>
                      <c:pt idx="42">
                        <c:v>59</c:v>
                      </c:pt>
                      <c:pt idx="43">
                        <c:v>60</c:v>
                      </c:pt>
                      <c:pt idx="44">
                        <c:v>61</c:v>
                      </c:pt>
                      <c:pt idx="45">
                        <c:v>62</c:v>
                      </c:pt>
                      <c:pt idx="46">
                        <c:v>63</c:v>
                      </c:pt>
                      <c:pt idx="47">
                        <c:v>64</c:v>
                      </c:pt>
                      <c:pt idx="48">
                        <c:v>65</c:v>
                      </c:pt>
                      <c:pt idx="49">
                        <c:v>66</c:v>
                      </c:pt>
                      <c:pt idx="50">
                        <c:v>67</c:v>
                      </c:pt>
                      <c:pt idx="51">
                        <c:v>68</c:v>
                      </c:pt>
                      <c:pt idx="52">
                        <c:v>69</c:v>
                      </c:pt>
                      <c:pt idx="53">
                        <c:v>70</c:v>
                      </c:pt>
                      <c:pt idx="54">
                        <c:v>71</c:v>
                      </c:pt>
                      <c:pt idx="55">
                        <c:v>72</c:v>
                      </c:pt>
                      <c:pt idx="56">
                        <c:v>73</c:v>
                      </c:pt>
                      <c:pt idx="57">
                        <c:v>74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'distribucion edad'!$A$5:$A$62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17</c:v>
                      </c:pt>
                      <c:pt idx="1">
                        <c:v>18</c:v>
                      </c:pt>
                      <c:pt idx="2">
                        <c:v>19</c:v>
                      </c:pt>
                      <c:pt idx="3">
                        <c:v>20</c:v>
                      </c:pt>
                      <c:pt idx="4">
                        <c:v>21</c:v>
                      </c:pt>
                      <c:pt idx="5">
                        <c:v>22</c:v>
                      </c:pt>
                      <c:pt idx="6">
                        <c:v>23</c:v>
                      </c:pt>
                      <c:pt idx="7">
                        <c:v>24</c:v>
                      </c:pt>
                      <c:pt idx="8">
                        <c:v>25</c:v>
                      </c:pt>
                      <c:pt idx="9">
                        <c:v>26</c:v>
                      </c:pt>
                      <c:pt idx="10">
                        <c:v>27</c:v>
                      </c:pt>
                      <c:pt idx="11">
                        <c:v>28</c:v>
                      </c:pt>
                      <c:pt idx="12">
                        <c:v>29</c:v>
                      </c:pt>
                      <c:pt idx="13">
                        <c:v>30</c:v>
                      </c:pt>
                      <c:pt idx="14">
                        <c:v>31</c:v>
                      </c:pt>
                      <c:pt idx="15">
                        <c:v>32</c:v>
                      </c:pt>
                      <c:pt idx="16">
                        <c:v>33</c:v>
                      </c:pt>
                      <c:pt idx="17">
                        <c:v>34</c:v>
                      </c:pt>
                      <c:pt idx="18">
                        <c:v>35</c:v>
                      </c:pt>
                      <c:pt idx="19">
                        <c:v>36</c:v>
                      </c:pt>
                      <c:pt idx="20">
                        <c:v>37</c:v>
                      </c:pt>
                      <c:pt idx="21">
                        <c:v>38</c:v>
                      </c:pt>
                      <c:pt idx="22">
                        <c:v>39</c:v>
                      </c:pt>
                      <c:pt idx="23">
                        <c:v>40</c:v>
                      </c:pt>
                      <c:pt idx="24">
                        <c:v>41</c:v>
                      </c:pt>
                      <c:pt idx="25">
                        <c:v>42</c:v>
                      </c:pt>
                      <c:pt idx="26">
                        <c:v>43</c:v>
                      </c:pt>
                      <c:pt idx="27">
                        <c:v>44</c:v>
                      </c:pt>
                      <c:pt idx="28">
                        <c:v>45</c:v>
                      </c:pt>
                      <c:pt idx="29">
                        <c:v>46</c:v>
                      </c:pt>
                      <c:pt idx="30">
                        <c:v>47</c:v>
                      </c:pt>
                      <c:pt idx="31">
                        <c:v>48</c:v>
                      </c:pt>
                      <c:pt idx="32">
                        <c:v>49</c:v>
                      </c:pt>
                      <c:pt idx="33">
                        <c:v>50</c:v>
                      </c:pt>
                      <c:pt idx="34">
                        <c:v>51</c:v>
                      </c:pt>
                      <c:pt idx="35">
                        <c:v>52</c:v>
                      </c:pt>
                      <c:pt idx="36">
                        <c:v>53</c:v>
                      </c:pt>
                      <c:pt idx="37">
                        <c:v>54</c:v>
                      </c:pt>
                      <c:pt idx="38">
                        <c:v>55</c:v>
                      </c:pt>
                      <c:pt idx="39">
                        <c:v>56</c:v>
                      </c:pt>
                      <c:pt idx="40">
                        <c:v>57</c:v>
                      </c:pt>
                      <c:pt idx="41">
                        <c:v>58</c:v>
                      </c:pt>
                      <c:pt idx="42">
                        <c:v>59</c:v>
                      </c:pt>
                      <c:pt idx="43">
                        <c:v>60</c:v>
                      </c:pt>
                      <c:pt idx="44">
                        <c:v>61</c:v>
                      </c:pt>
                      <c:pt idx="45">
                        <c:v>62</c:v>
                      </c:pt>
                      <c:pt idx="46">
                        <c:v>63</c:v>
                      </c:pt>
                      <c:pt idx="47">
                        <c:v>64</c:v>
                      </c:pt>
                      <c:pt idx="48">
                        <c:v>65</c:v>
                      </c:pt>
                      <c:pt idx="49">
                        <c:v>66</c:v>
                      </c:pt>
                      <c:pt idx="50">
                        <c:v>67</c:v>
                      </c:pt>
                      <c:pt idx="51">
                        <c:v>68</c:v>
                      </c:pt>
                      <c:pt idx="52">
                        <c:v>69</c:v>
                      </c:pt>
                      <c:pt idx="53">
                        <c:v>70</c:v>
                      </c:pt>
                      <c:pt idx="54">
                        <c:v>71</c:v>
                      </c:pt>
                      <c:pt idx="55">
                        <c:v>72</c:v>
                      </c:pt>
                      <c:pt idx="56">
                        <c:v>73</c:v>
                      </c:pt>
                      <c:pt idx="57">
                        <c:v>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37C1-402F-9F4C-80F4287286D1}"/>
                  </c:ext>
                </c:extLst>
              </c15:ser>
            </c15:filteredBarSeries>
          </c:ext>
        </c:extLst>
      </c:barChart>
      <c:catAx>
        <c:axId val="31367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s-AR"/>
          </a:p>
        </c:txPr>
        <c:crossAx val="365399176"/>
        <c:crosses val="autoZero"/>
        <c:auto val="1"/>
        <c:lblAlgn val="ctr"/>
        <c:lblOffset val="100"/>
        <c:noMultiLvlLbl val="0"/>
      </c:catAx>
      <c:valAx>
        <c:axId val="365399176"/>
        <c:scaling>
          <c:orientation val="minMax"/>
          <c:max val="12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s-AR"/>
          </a:p>
        </c:txPr>
        <c:crossAx val="313671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2808409849727458"/>
          <c:y val="0.41974847928719267"/>
          <c:w val="0.28198882706817902"/>
          <c:h val="0.16956311368177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39354186231308E-2"/>
          <c:y val="4.229060700646451E-2"/>
          <c:w val="0.91326700859640253"/>
          <c:h val="0.713750987849176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'trabajo y salud 1_2025'!$A$26</c:f>
              <c:strCache>
                <c:ptCount val="1"/>
                <c:pt idx="0">
                  <c:v>No trabajó y buscó trabajo en algún momento de los últimos 30 días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Bahnschrift" panose="020B0502040204020203" pitchFamily="34" charset="0"/>
                    <a:ea typeface="Calibri"/>
                    <a:cs typeface="Calibri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'trabajo y salud 1_2025'!$B$25:$G$25</c:f>
              <c:strCache>
                <c:ptCount val="6"/>
                <c:pt idx="0">
                  <c:v>Hasta 19 años</c:v>
                </c:pt>
                <c:pt idx="1">
                  <c:v>20 a 24 años</c:v>
                </c:pt>
                <c:pt idx="2">
                  <c:v>25 a 34 años</c:v>
                </c:pt>
                <c:pt idx="3">
                  <c:v>35 a 49 años</c:v>
                </c:pt>
                <c:pt idx="4">
                  <c:v>50 a 59 años</c:v>
                </c:pt>
                <c:pt idx="5">
                  <c:v>Más de 60 años</c:v>
                </c:pt>
              </c:strCache>
            </c:strRef>
          </c:cat>
          <c:val>
            <c:numRef>
              <c:f>'trabajo y salud 1_2025'!$B$26:$G$26</c:f>
              <c:numCache>
                <c:formatCode>0%</c:formatCode>
                <c:ptCount val="6"/>
                <c:pt idx="0">
                  <c:v>0.40874316939890709</c:v>
                </c:pt>
                <c:pt idx="1">
                  <c:v>0.40505464480874315</c:v>
                </c:pt>
                <c:pt idx="2">
                  <c:v>0.22756410256410256</c:v>
                </c:pt>
                <c:pt idx="3">
                  <c:v>0.13617463617463618</c:v>
                </c:pt>
                <c:pt idx="4">
                  <c:v>9.696969696969697E-2</c:v>
                </c:pt>
                <c:pt idx="5">
                  <c:v>0.20833333333333334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2-4E95-BB4F-C4FCFD2EEA5D}"/>
            </c:ext>
          </c:extLst>
        </c:ser>
        <c:ser>
          <c:idx val="1"/>
          <c:order val="1"/>
          <c:tx>
            <c:strRef>
              <c:f>'trabajo y salud 1_2025'!$A$27</c:f>
              <c:strCache>
                <c:ptCount val="1"/>
                <c:pt idx="0">
                  <c:v>No trabajó y no buscó trabajo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Bahnschrift" panose="020B0502040204020203" pitchFamily="34" charset="0"/>
                    <a:ea typeface="Calibri"/>
                    <a:cs typeface="Calibri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'trabajo y salud 1_2025'!$B$25:$G$25</c:f>
              <c:strCache>
                <c:ptCount val="6"/>
                <c:pt idx="0">
                  <c:v>Hasta 19 años</c:v>
                </c:pt>
                <c:pt idx="1">
                  <c:v>20 a 24 años</c:v>
                </c:pt>
                <c:pt idx="2">
                  <c:v>25 a 34 años</c:v>
                </c:pt>
                <c:pt idx="3">
                  <c:v>35 a 49 años</c:v>
                </c:pt>
                <c:pt idx="4">
                  <c:v>50 a 59 años</c:v>
                </c:pt>
                <c:pt idx="5">
                  <c:v>Más de 60 años</c:v>
                </c:pt>
              </c:strCache>
            </c:strRef>
          </c:cat>
          <c:val>
            <c:numRef>
              <c:f>'trabajo y salud 1_2025'!$B$27:$G$27</c:f>
              <c:numCache>
                <c:formatCode>0%</c:formatCode>
                <c:ptCount val="6"/>
                <c:pt idx="0">
                  <c:v>0.4633879781420765</c:v>
                </c:pt>
                <c:pt idx="1">
                  <c:v>0.12295081967213115</c:v>
                </c:pt>
                <c:pt idx="2">
                  <c:v>3.2051282051282048E-2</c:v>
                </c:pt>
                <c:pt idx="3">
                  <c:v>1.9750519750519752E-2</c:v>
                </c:pt>
                <c:pt idx="4">
                  <c:v>4.2424242424242427E-2</c:v>
                </c:pt>
                <c:pt idx="5">
                  <c:v>0.29166666666666669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B2-4E95-BB4F-C4FCFD2EEA5D}"/>
            </c:ext>
          </c:extLst>
        </c:ser>
        <c:ser>
          <c:idx val="2"/>
          <c:order val="2"/>
          <c:tx>
            <c:strRef>
              <c:f>'trabajo y salud 1_2025'!$A$28</c:f>
              <c:strCache>
                <c:ptCount val="1"/>
                <c:pt idx="0">
                  <c:v>Trabajó al menos una hora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Bahnschrift" panose="020B0502040204020203" pitchFamily="34" charset="0"/>
                    <a:ea typeface="Calibri"/>
                    <a:cs typeface="Calibri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'trabajo y salud 1_2025'!$B$25:$G$25</c:f>
              <c:strCache>
                <c:ptCount val="6"/>
                <c:pt idx="0">
                  <c:v>Hasta 19 años</c:v>
                </c:pt>
                <c:pt idx="1">
                  <c:v>20 a 24 años</c:v>
                </c:pt>
                <c:pt idx="2">
                  <c:v>25 a 34 años</c:v>
                </c:pt>
                <c:pt idx="3">
                  <c:v>35 a 49 años</c:v>
                </c:pt>
                <c:pt idx="4">
                  <c:v>50 a 59 años</c:v>
                </c:pt>
                <c:pt idx="5">
                  <c:v>Más de 60 años</c:v>
                </c:pt>
              </c:strCache>
            </c:strRef>
          </c:cat>
          <c:val>
            <c:numRef>
              <c:f>'trabajo y salud 1_2025'!$B$28:$G$28</c:f>
              <c:numCache>
                <c:formatCode>0%</c:formatCode>
                <c:ptCount val="6"/>
                <c:pt idx="0">
                  <c:v>0.12786885245901639</c:v>
                </c:pt>
                <c:pt idx="1">
                  <c:v>0.47199453551912568</c:v>
                </c:pt>
                <c:pt idx="2">
                  <c:v>0.74038461538461542</c:v>
                </c:pt>
                <c:pt idx="3">
                  <c:v>0.84407484407484412</c:v>
                </c:pt>
                <c:pt idx="4">
                  <c:v>0.8606060606060606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B2-4E95-BB4F-C4FCFD2EEA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65396432"/>
        <c:axId val="365394864"/>
      </c:barChart>
      <c:catAx>
        <c:axId val="36539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Bahnschrift" panose="020B0502040204020203" pitchFamily="34" charset="0"/>
                <a:ea typeface="Calibri"/>
                <a:cs typeface="Calibri"/>
              </a:defRPr>
            </a:pPr>
            <a:endParaRPr lang="es-AR"/>
          </a:p>
        </c:txPr>
        <c:crossAx val="365394864"/>
        <c:crosses val="autoZero"/>
        <c:auto val="1"/>
        <c:lblAlgn val="ctr"/>
        <c:lblOffset val="100"/>
        <c:noMultiLvlLbl val="0"/>
      </c:catAx>
      <c:valAx>
        <c:axId val="3653948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Bahnschrift" panose="020B0502040204020203" pitchFamily="34" charset="0"/>
                <a:ea typeface="Calibri"/>
                <a:cs typeface="Calibri"/>
              </a:defRPr>
            </a:pPr>
            <a:endParaRPr lang="es-AR"/>
          </a:p>
        </c:txPr>
        <c:crossAx val="365396432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1226323773748463E-2"/>
          <c:y val="0.88099707599826471"/>
          <c:w val="0.88238526330997613"/>
          <c:h val="0.1101039266666603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Bahnschrift" panose="020B0502040204020203" pitchFamily="34" charset="0"/>
              <a:ea typeface="Calibri"/>
              <a:cs typeface="Calibri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Bahnschrift" panose="020B0502040204020203" pitchFamily="34" charset="0"/>
          <a:ea typeface="Calibri"/>
          <a:cs typeface="Calibri"/>
        </a:defRPr>
      </a:pPr>
      <a:endParaRPr lang="es-A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Hoja1!$A$1:$A$4</cx:f>
        <cx:lvl ptCount="4">
          <cx:pt idx="0">Instituto de Biotecnología</cx:pt>
          <cx:pt idx="1">Instituto de Educación</cx:pt>
          <cx:pt idx="2">Instituto de salud comunitaria</cx:pt>
          <cx:pt idx="3">Instituto de Tecnología e Ingeniería</cx:pt>
        </cx:lvl>
      </cx:strDim>
      <cx:numDim type="size">
        <cx:f>Hoja1!$B$1:$B$4</cx:f>
        <cx:lvl ptCount="4" formatCode="General">
          <cx:pt idx="0">1389</cx:pt>
          <cx:pt idx="1">1577</cx:pt>
          <cx:pt idx="2">2444</cx:pt>
          <cx:pt idx="3">1728</cx:pt>
        </cx:lvl>
      </cx:numDim>
    </cx:data>
  </cx:chartData>
  <cx:chart>
    <cx:plotArea>
      <cx:plotAreaRegion>
        <cx:series layoutId="treemap" uniqueId="{B24B2062-1E9E-4C97-AFF2-14F9479304A0}">
          <cx:dataPt idx="0">
            <cx:spPr>
              <a:solidFill>
                <a:srgbClr val="00B0F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Pt idx="2">
            <cx:spPr>
              <a:solidFill>
                <a:srgbClr val="5B9BD5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>
                    <a:latin typeface="Bahnschrift" panose="020B0502040204020203" pitchFamily="34" charset="0"/>
                    <a:ea typeface="Bahnschrift" panose="020B0502040204020203" pitchFamily="34" charset="0"/>
                    <a:cs typeface="Bahnschrift" panose="020B0502040204020203" pitchFamily="34" charset="0"/>
                  </a:defRPr>
                </a:pPr>
                <a:endParaRPr lang="es-ES" sz="1800" b="0" i="0" u="none" strike="noStrike" baseline="0">
                  <a:solidFill>
                    <a:sysClr val="window" lastClr="FFFFFF"/>
                  </a:solidFill>
                  <a:latin typeface="Bahnschrift" panose="020B0502040204020203" pitchFamily="34" charset="0"/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'PROCEDENCIA HURLIN Y VECINOS'!$AB$1:$AB$17</cx:f>
        <cx:lvl ptCount="17">
          <cx:pt idx="0">Hurlingham</cx:pt>
          <cx:pt idx="1">Morón</cx:pt>
          <cx:pt idx="2">San Miguel</cx:pt>
          <cx:pt idx="3">Ituzaingó</cx:pt>
          <cx:pt idx="4">Tres de Febrero</cx:pt>
          <cx:pt idx="5">La Matanza</cx:pt>
          <cx:pt idx="6">Merlo</cx:pt>
          <cx:pt idx="7">Moreno</cx:pt>
          <cx:pt idx="8">General San Martín</cx:pt>
          <cx:pt idx="9">Malvinas Argentinas</cx:pt>
          <cx:pt idx="10">CABA</cx:pt>
          <cx:pt idx="11">Pilar</cx:pt>
          <cx:pt idx="12">Otros</cx:pt>
        </cx:lvl>
      </cx:strDim>
      <cx:numDim type="size">
        <cx:f>'PROCEDENCIA HURLIN Y VECINOS'!$AC$1:$AC$17</cx:f>
        <cx:lvl ptCount="17" formatCode="0,0%">
          <cx:pt idx="0">0.1964135612216307</cx:pt>
          <cx:pt idx="1">0.11669935556178201</cx:pt>
          <cx:pt idx="2">0.096805827963014845</cx:pt>
          <cx:pt idx="3">0.079574110395068648</cx:pt>
          <cx:pt idx="4">0.062342392827122443</cx:pt>
          <cx:pt idx="5">0.13323059680582797</cx:pt>
          <cx:pt idx="6">0.093163351078733539</cx:pt>
          <cx:pt idx="7">0.068506584477444663</cx:pt>
          <cx:pt idx="8">0.021999999999999999</cx:pt>
          <cx:pt idx="9">0.017999999999999999</cx:pt>
          <cx:pt idx="10">0.019</cx:pt>
          <cx:pt idx="11">0.0089999999999999993</cx:pt>
          <cx:pt idx="12">0.085264219669375252</cx:pt>
        </cx:lvl>
      </cx:numDim>
    </cx:data>
  </cx:chartData>
  <cx:chart>
    <cx:plotArea>
      <cx:plotAreaRegion>
        <cx:series layoutId="treemap" uniqueId="{3E0B5B9A-FB3B-4F82-9721-E327266EC877}">
          <cx:dataPt idx="0">
            <cx:spPr>
              <a:solidFill>
                <a:srgbClr val="92D050"/>
              </a:solidFill>
            </cx:spPr>
          </cx:dataPt>
          <cx:dataPt idx="5">
            <cx:spPr>
              <a:solidFill>
                <a:srgbClr val="70AD47">
                  <a:lumMod val="50000"/>
                </a:srgbClr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FFFFFF"/>
                    </a:solidFill>
                    <a:latin typeface="Bahnschrift" panose="020B0502040204020203" pitchFamily="34" charset="0"/>
                    <a:ea typeface="Bahnschrift" panose="020B0502040204020203" pitchFamily="34" charset="0"/>
                    <a:cs typeface="Bahnschrift" panose="020B0502040204020203" pitchFamily="34" charset="0"/>
                  </a:defRPr>
                </a:pPr>
                <a:endParaRPr lang="es-AR" sz="1600">
                  <a:latin typeface="Bahnschrift" panose="020B0502040204020203" pitchFamily="34" charset="0"/>
                </a:endParaRPr>
              </a:p>
            </cx:txPr>
            <cx:visibility seriesName="0" categoryName="1" value="1"/>
            <cx:separator>, </cx:separator>
            <cx:dataLabel idx="7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400"/>
                  </a:pPr>
                  <a:r>
                    <a:rPr lang="es-AR" sz="1400">
                      <a:latin typeface="Bahnschrift" panose="020B0502040204020203" pitchFamily="34" charset="0"/>
                    </a:rPr>
                    <a:t>Moreno, 6,9%</a:t>
                  </a:r>
                </a:p>
              </cx:txPr>
            </cx:dataLabel>
            <cx:dataLabel idx="8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100"/>
                  </a:pPr>
                  <a:r>
                    <a:rPr lang="es-AR" sz="1100">
                      <a:latin typeface="Bahnschrift" panose="020B0502040204020203" pitchFamily="34" charset="0"/>
                    </a:rPr>
                    <a:t>General San Martín, 2,2%</a:t>
                  </a:r>
                </a:p>
              </cx:txPr>
            </cx:dataLabel>
            <cx:dataLabel idx="9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050"/>
                  </a:pPr>
                  <a:r>
                    <a:rPr lang="es-AR" sz="1050">
                      <a:latin typeface="Bahnschrift" panose="020B0502040204020203" pitchFamily="34" charset="0"/>
                    </a:rPr>
                    <a:t>Malvinas Argentinas, 1,8%</a:t>
                  </a:r>
                </a:p>
              </cx:txPr>
            </cx:dataLabel>
            <cx:dataLabel idx="10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050"/>
                  </a:pPr>
                  <a:r>
                    <a:rPr lang="es-AR" sz="1050">
                      <a:latin typeface="Bahnschrift" panose="020B0502040204020203" pitchFamily="34" charset="0"/>
                    </a:rPr>
                    <a:t>CABA, 1,9%</a:t>
                  </a:r>
                </a:p>
              </cx:txPr>
            </cx:dataLabel>
            <cx:dataLabel idx="11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200"/>
                  </a:pPr>
                  <a:r>
                    <a:rPr lang="es-AR" sz="1200">
                      <a:latin typeface="Bahnschrift" panose="020B0502040204020203" pitchFamily="34" charset="0"/>
                    </a:rPr>
                    <a:t>Pilar, 0,9%</a:t>
                  </a:r>
                </a:p>
              </cx:txPr>
            </cx:dataLabel>
            <cx:dataLabel idx="12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100"/>
                  </a:pPr>
                  <a:r>
                    <a:rPr lang="es-AR" sz="1100">
                      <a:latin typeface="Bahnschrift" panose="020B0502040204020203" pitchFamily="34" charset="0"/>
                    </a:rPr>
                    <a:t>Otros, 8,5%</a:t>
                  </a:r>
                </a:p>
              </cx:txPr>
            </cx:dataLabel>
          </cx:dataLabels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83950-9517-46AA-A213-28E4E13E0C28}" type="datetimeFigureOut">
              <a:rPr lang="es-AR" smtClean="0"/>
              <a:t>26/5/2025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5CD04-6CD7-40AE-83C9-F7A70A5B9E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7267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EA023-E0F2-40DF-A8B5-3643BBBA5793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9647D-7750-4DA1-A3D9-666475D1CF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8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647D-7750-4DA1-A3D9-666475D1CF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6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647D-7750-4DA1-A3D9-666475D1CF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647D-7750-4DA1-A3D9-666475D1CF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16" y="6465175"/>
            <a:ext cx="4266189" cy="3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6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180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013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16" y="6465175"/>
            <a:ext cx="4266189" cy="3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38200" y="2011155"/>
            <a:ext cx="10515600" cy="1076601"/>
          </a:xfrm>
        </p:spPr>
        <p:txBody>
          <a:bodyPr>
            <a:normAutofit/>
          </a:bodyPr>
          <a:lstStyle>
            <a:lvl3pPr>
              <a:defRPr sz="3600">
                <a:latin typeface="Arial Narrow" panose="020B0606020202030204" pitchFamily="34" charset="0"/>
              </a:defRPr>
            </a:lvl3pPr>
          </a:lstStyle>
          <a:p>
            <a:pPr lvl="2"/>
            <a:r>
              <a:rPr lang="es-AR" dirty="0"/>
              <a:t>PRELIMINAR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5103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828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3670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40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55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7191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210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38200" y="2011155"/>
            <a:ext cx="10515600" cy="1076601"/>
          </a:xfrm>
        </p:spPr>
        <p:txBody>
          <a:bodyPr>
            <a:normAutofit/>
          </a:bodyPr>
          <a:lstStyle>
            <a:lvl3pPr>
              <a:defRPr sz="3600">
                <a:latin typeface="Arial Narrow" panose="020B0606020202030204" pitchFamily="34" charset="0"/>
              </a:defRPr>
            </a:lvl3pPr>
          </a:lstStyle>
          <a:p>
            <a:pPr lvl="2"/>
            <a:r>
              <a:rPr lang="es-AR" dirty="0"/>
              <a:t>PRELIMINAR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6106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4726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7820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3301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0424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11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399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415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857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55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431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8" name="Imagen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58" y="187398"/>
            <a:ext cx="4058884" cy="3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EF017-0A46-43DD-8EFF-18AF034A0322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D06B-4AB4-47C3-BDDD-8AA9D52BE1CC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9" name="Imagen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16" y="6465175"/>
            <a:ext cx="4266189" cy="3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0D-5963-4282-AA7D-F1B8CF7C9ED4}" type="datetimeFigureOut">
              <a:rPr lang="es-AR" smtClean="0"/>
              <a:pPr/>
              <a:t>26/5/2025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B029-A1A4-4DA0-BE04-859C3254A2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Relationship Id="rId6" Type="http://schemas.microsoft.com/office/2014/relationships/chartEx" Target="../charts/chartEx4.xml"/><Relationship Id="rId5" Type="http://schemas.openxmlformats.org/officeDocument/2006/relationships/image" Target="../media/image6.png"/><Relationship Id="rId4" Type="http://schemas.microsoft.com/office/2014/relationships/chartEx" Target="../charts/chartEx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2880" y="152400"/>
            <a:ext cx="11841480" cy="573024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740485" y="1952968"/>
            <a:ext cx="111709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3600" b="1" dirty="0">
                <a:solidFill>
                  <a:schemeClr val="bg1"/>
                </a:solidFill>
                <a:latin typeface="Bahnschrift" panose="020B0502040204020203" pitchFamily="34" charset="0"/>
              </a:rPr>
              <a:t>INFORME SOCIODEMOGRÁFICO INGRESANTES UNAHUR</a:t>
            </a:r>
          </a:p>
          <a:p>
            <a:pPr algn="r"/>
            <a:r>
              <a:rPr lang="es-AR" sz="3600" b="1" dirty="0">
                <a:solidFill>
                  <a:schemeClr val="bg1"/>
                </a:solidFill>
                <a:latin typeface="Bahnschrift" panose="020B0502040204020203" pitchFamily="34" charset="0"/>
              </a:rPr>
              <a:t>2016-2025</a:t>
            </a:r>
          </a:p>
          <a:p>
            <a:pPr algn="r"/>
            <a:endParaRPr lang="es-AR" sz="3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r"/>
            <a:r>
              <a:rPr lang="es-AR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Mayo 2025</a:t>
            </a: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42" y="6029326"/>
            <a:ext cx="7824157" cy="6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6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306599" y="249402"/>
            <a:ext cx="5210798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SITUACIÓN DE OCUPACIÓN POR GÉNERO.</a:t>
            </a:r>
          </a:p>
          <a:p>
            <a:r>
              <a:rPr lang="es-AR" sz="1400" dirty="0"/>
              <a:t>NUEVOS/AS INSCRIPTOS/AS PRIMERA INSCRIPCIÓN 2025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09616"/>
              </p:ext>
            </p:extLst>
          </p:nvPr>
        </p:nvGraphicFramePr>
        <p:xfrm>
          <a:off x="984533" y="2779635"/>
          <a:ext cx="9517309" cy="217049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590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328">
                  <a:extLst>
                    <a:ext uri="{9D8B030D-6E8A-4147-A177-3AD203B41FA5}">
                      <a16:colId xmlns:a16="http://schemas.microsoft.com/office/drawing/2014/main" val="1573912097"/>
                    </a:ext>
                  </a:extLst>
                </a:gridCol>
                <a:gridCol w="117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898">
                  <a:extLst>
                    <a:ext uri="{9D8B030D-6E8A-4147-A177-3AD203B41FA5}">
                      <a16:colId xmlns:a16="http://schemas.microsoft.com/office/drawing/2014/main" val="1314426086"/>
                    </a:ext>
                  </a:extLst>
                </a:gridCol>
                <a:gridCol w="1181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41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latin typeface="Bahnschrift" panose="020B0502040204020203" pitchFamily="34" charset="0"/>
                        </a:rPr>
                        <a:t>SITUACION DE OCUPACIÓN</a:t>
                      </a:r>
                      <a:endParaRPr lang="es-AR" sz="1600" b="1" i="0" u="none" strike="noStrike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TOTAL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 pitchFamily="34" charset="0"/>
                        </a:rPr>
                        <a:t>%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A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u="none" strike="noStrike" kern="1200" dirty="0">
                          <a:effectLst/>
                          <a:latin typeface="Bahnschrift" panose="020B0502040204020203" pitchFamily="34" charset="0"/>
                        </a:rPr>
                        <a:t>MUJERES</a:t>
                      </a:r>
                      <a:endParaRPr lang="es-A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u="none" strike="noStrike" kern="1200" dirty="0">
                          <a:effectLst/>
                          <a:latin typeface="Bahnschrift" panose="020B0502040204020203" pitchFamily="34" charset="0"/>
                        </a:rPr>
                        <a:t>VARONES</a:t>
                      </a:r>
                      <a:endParaRPr lang="es-A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68">
                <a:tc>
                  <a:txBody>
                    <a:bodyPr/>
                    <a:lstStyle/>
                    <a:p>
                      <a:pPr rtl="0" fontAlgn="b"/>
                      <a:r>
                        <a:rPr lang="es-ES" sz="1600" b="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No trabajó y buscó trabajo en algún momento de los últimos 30 dí­as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>
                          <a:effectLst/>
                          <a:latin typeface="Bahnschrift" panose="020B0502040204020203" pitchFamily="34" charset="0"/>
                        </a:rPr>
                        <a:t>1.478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x-none" sz="1400" b="0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Bahnschrift" panose="020B0502040204020203" pitchFamily="34" charset="0"/>
                        </a:rPr>
                        <a:t>29,95%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Bahnschrift" panose="020B0502040204020203" pitchFamily="34" charset="0"/>
                        </a:rPr>
                        <a:t>27,47%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89">
                <a:tc>
                  <a:txBody>
                    <a:bodyPr/>
                    <a:lstStyle/>
                    <a:p>
                      <a:pPr rtl="0" fontAlgn="b"/>
                      <a:r>
                        <a:rPr lang="es-ES" sz="1600" b="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No trabajó y no buscó trabajo (no esta pensando en trabajar)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>
                          <a:effectLst/>
                          <a:latin typeface="Bahnschrift" panose="020B0502040204020203" pitchFamily="34" charset="0"/>
                        </a:rPr>
                        <a:t>691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x-none" sz="1400" b="0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Bahnschrift" panose="020B0502040204020203" pitchFamily="34" charset="0"/>
                        </a:rPr>
                        <a:t>12,27%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Bahnschrift" panose="020B0502040204020203" pitchFamily="34" charset="0"/>
                        </a:rPr>
                        <a:t>15,41%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034">
                <a:tc>
                  <a:txBody>
                    <a:bodyPr/>
                    <a:lstStyle/>
                    <a:p>
                      <a:pPr rtl="0" fontAlgn="b"/>
                      <a:r>
                        <a:rPr lang="es-ES" sz="1600" b="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Trabajó al menos una hora (incluye a los que no trabajaron por licencia, vacaciones, enfermedad)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>
                          <a:effectLst/>
                          <a:latin typeface="Bahnschrift" panose="020B0502040204020203" pitchFamily="34" charset="0"/>
                        </a:rPr>
                        <a:t>2.940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57,5%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x-none" sz="1400" b="0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Bahnschrift" panose="020B0502040204020203" pitchFamily="34" charset="0"/>
                        </a:rPr>
                        <a:t>57,77%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Bahnschrift" panose="020B0502040204020203" pitchFamily="34" charset="0"/>
                        </a:rPr>
                        <a:t>57,11%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82100" y="976757"/>
            <a:ext cx="1128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dirty="0">
                <a:latin typeface="Bahnschrift" panose="020B0502040204020203" pitchFamily="34" charset="0"/>
              </a:rPr>
              <a:t>Entre los/as nuevos/as inscriptos/as que informaron su situación laboral, el 57,5% trabaja, un 28,9% se encuentra desocupado/a (busca trabajo) y el 13,5% no trabaja ni busca hacerlo.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6599" y="6535361"/>
            <a:ext cx="65586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dirty="0">
                <a:latin typeface="Bahnschrift" panose="020B0502040204020203" pitchFamily="34" charset="0"/>
              </a:rPr>
              <a:t>BASE: 5.109 PERSONAS NUEVOS/AS INSCRIPTOS/AS CON DATOS DE TRABAJO</a:t>
            </a:r>
            <a:endParaRPr lang="es-AR" sz="105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2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204118" y="213497"/>
            <a:ext cx="5065306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SITUACIÓN DE OCUPACIÓN POR EDAD.</a:t>
            </a:r>
          </a:p>
          <a:p>
            <a:r>
              <a:rPr lang="es-AR" sz="1400" dirty="0"/>
              <a:t>NUEVOS/AS INSCRIPTOS/AS PRIMERA INSCRIPCIÓN 2025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591814B-3D8D-4D8C-81C3-05DA63FE2E9B}"/>
              </a:ext>
            </a:extLst>
          </p:cNvPr>
          <p:cNvSpPr/>
          <p:nvPr/>
        </p:nvSpPr>
        <p:spPr>
          <a:xfrm>
            <a:off x="157237" y="6517545"/>
            <a:ext cx="65586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dirty="0">
                <a:latin typeface="Bahnschrift" panose="020B0502040204020203" pitchFamily="34" charset="0"/>
              </a:rPr>
              <a:t>BASE: 5.090 PERSONAS NUEVOS/AS INSCRIPTOS/AS CON DATOS DE TRABAJO.</a:t>
            </a:r>
            <a:endParaRPr lang="es-AR" sz="1050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45463"/>
              </p:ext>
            </p:extLst>
          </p:nvPr>
        </p:nvGraphicFramePr>
        <p:xfrm>
          <a:off x="762145" y="1485900"/>
          <a:ext cx="1066771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927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731641"/>
              </p:ext>
            </p:extLst>
          </p:nvPr>
        </p:nvGraphicFramePr>
        <p:xfrm>
          <a:off x="1841032" y="2506850"/>
          <a:ext cx="8216331" cy="265181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38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835">
                  <a:extLst>
                    <a:ext uri="{9D8B030D-6E8A-4147-A177-3AD203B41FA5}">
                      <a16:colId xmlns:a16="http://schemas.microsoft.com/office/drawing/2014/main" val="2712535507"/>
                    </a:ext>
                  </a:extLst>
                </a:gridCol>
                <a:gridCol w="343620">
                  <a:extLst>
                    <a:ext uri="{9D8B030D-6E8A-4147-A177-3AD203B41FA5}">
                      <a16:colId xmlns:a16="http://schemas.microsoft.com/office/drawing/2014/main" val="2988827833"/>
                    </a:ext>
                  </a:extLst>
                </a:gridCol>
                <a:gridCol w="1193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50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latin typeface="Bahnschrift" panose="020B0502040204020203" pitchFamily="34" charset="0"/>
                        </a:rPr>
                        <a:t>COBERTURA DE SALUD </a:t>
                      </a:r>
                      <a:endParaRPr lang="es-AR" sz="1600" b="1" i="0" u="none" strike="noStrike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latin typeface="Bahnschrift" panose="020B0502040204020203" pitchFamily="34" charset="0"/>
                        </a:rPr>
                        <a:t>TOTAL</a:t>
                      </a:r>
                      <a:endParaRPr lang="es-AR" sz="1600" b="1" i="0" u="none" strike="noStrike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es-AR" sz="18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A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100" u="none" strike="noStrike" kern="1200" dirty="0">
                          <a:effectLst/>
                          <a:latin typeface="Bahnschrift" panose="020B0502040204020203" pitchFamily="34" charset="0"/>
                        </a:rPr>
                        <a:t>MUJERES</a:t>
                      </a:r>
                      <a:endParaRPr lang="es-A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100" u="none" strike="noStrike" kern="1200" dirty="0">
                          <a:effectLst/>
                          <a:latin typeface="Bahnschrift" panose="020B0502040204020203" pitchFamily="34" charset="0"/>
                        </a:rPr>
                        <a:t>VARONES</a:t>
                      </a:r>
                      <a:endParaRPr lang="es-A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9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  <a:latin typeface="Bahnschrift" panose="020B0502040204020203" pitchFamily="34" charset="0"/>
                        </a:rPr>
                        <a:t>Carece de cobertura de salud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Bahnschrift" panose="020B0502040204020203" pitchFamily="34" charset="0"/>
                        </a:rPr>
                        <a:t>2644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Bahnschrift" panose="020B0502040204020203" pitchFamily="34" charset="0"/>
                        </a:rPr>
                        <a:t>37,45%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x-none" sz="1600" u="none" strike="noStrike" kern="12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39,62%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effectLst/>
                          <a:latin typeface="Bahnschrift" panose="020B0502040204020203" pitchFamily="34" charset="0"/>
                        </a:rPr>
                        <a:t>34,41%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375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  <a:latin typeface="Bahnschrift" panose="020B0502040204020203" pitchFamily="34" charset="0"/>
                        </a:rPr>
                        <a:t>Como afiliado voluntario (a obra social o prepaga)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Bahnschrift" panose="020B0502040204020203" pitchFamily="34" charset="0"/>
                        </a:rPr>
                        <a:t>879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Bahnschrift" panose="020B0502040204020203" pitchFamily="34" charset="0"/>
                        </a:rPr>
                        <a:t>12,45%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x-none" sz="1600" u="none" strike="noStrike" kern="12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effectLst/>
                          <a:latin typeface="Bahnschrift" panose="020B0502040204020203" pitchFamily="34" charset="0"/>
                        </a:rPr>
                        <a:t>11,18%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effectLst/>
                          <a:latin typeface="Bahnschrift" panose="020B0502040204020203" pitchFamily="34" charset="0"/>
                        </a:rPr>
                        <a:t>14,50%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189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  <a:latin typeface="Bahnschrift" panose="020B0502040204020203" pitchFamily="34" charset="0"/>
                        </a:rPr>
                        <a:t>Por ser familiar a cargo (de padre, madre, cónyuge o tutor)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Bahnschrift" panose="020B0502040204020203" pitchFamily="34" charset="0"/>
                        </a:rPr>
                        <a:t>2000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Bahnschrift" panose="020B0502040204020203" pitchFamily="34" charset="0"/>
                        </a:rPr>
                        <a:t>28,32%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x-none" sz="1600" u="none" strike="noStrike" kern="12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effectLst/>
                          <a:latin typeface="Bahnschrift" panose="020B0502040204020203" pitchFamily="34" charset="0"/>
                        </a:rPr>
                        <a:t>26,99%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effectLst/>
                          <a:latin typeface="Bahnschrift" panose="020B0502040204020203" pitchFamily="34" charset="0"/>
                        </a:rPr>
                        <a:t>30,31%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41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  <a:latin typeface="Bahnschrift" panose="020B0502040204020203" pitchFamily="34" charset="0"/>
                        </a:rPr>
                        <a:t>Por su propio trabajo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Bahnschrift" panose="020B0502040204020203" pitchFamily="34" charset="0"/>
                        </a:rPr>
                        <a:t>1538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Bahnschrift" panose="020B0502040204020203" pitchFamily="34" charset="0"/>
                        </a:rPr>
                        <a:t>21,78%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x-none" sz="1600" u="none" strike="noStrike" kern="12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effectLst/>
                          <a:latin typeface="Bahnschrift" panose="020B0502040204020203" pitchFamily="34" charset="0"/>
                        </a:rPr>
                        <a:t>22,20%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20,78%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uadroTexto 3"/>
          <p:cNvSpPr txBox="1"/>
          <p:nvPr/>
        </p:nvSpPr>
        <p:spPr>
          <a:xfrm>
            <a:off x="332651" y="315487"/>
            <a:ext cx="541722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COBERTURA DE SALUD POR GÉNERO.</a:t>
            </a:r>
          </a:p>
          <a:p>
            <a:r>
              <a:rPr lang="es-AR" sz="1400" dirty="0"/>
              <a:t>NUEVOS/AS INSCRIPTOS/AS PRIMERA INSCRIPCIÓN 2025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76297" y="1107108"/>
            <a:ext cx="11027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>
                <a:latin typeface="Bahnschrift" panose="020B0502040204020203" pitchFamily="34" charset="0"/>
              </a:rPr>
              <a:t>Del total de nuevos/as inscriptos/as, el 78</a:t>
            </a:r>
            <a:r>
              <a:rPr lang="es-AR" b="1" dirty="0">
                <a:latin typeface="Bahnschrift" panose="020B0502040204020203" pitchFamily="34" charset="0"/>
              </a:rPr>
              <a:t>.2% manifestó contar con cobertura de salud</a:t>
            </a:r>
            <a:r>
              <a:rPr lang="es-AR" dirty="0">
                <a:latin typeface="Bahnschrift" panose="020B0502040204020203" pitchFamily="34" charset="0"/>
              </a:rPr>
              <a:t>. </a:t>
            </a:r>
          </a:p>
          <a:p>
            <a:pPr algn="just"/>
            <a:r>
              <a:rPr lang="es-AR" dirty="0">
                <a:latin typeface="Bahnschrift" panose="020B0502040204020203" pitchFamily="34" charset="0"/>
              </a:rPr>
              <a:t>El 37,45% </a:t>
            </a:r>
            <a:r>
              <a:rPr lang="es-ES" dirty="0">
                <a:latin typeface="Bahnschrift" panose="020B0502040204020203" pitchFamily="34" charset="0"/>
              </a:rPr>
              <a:t>se atiende en el sistema público de salud, </a:t>
            </a:r>
            <a:r>
              <a:rPr lang="es-ES" dirty="0">
                <a:solidFill>
                  <a:schemeClr val="accent1"/>
                </a:solidFill>
                <a:latin typeface="Bahnschrift" panose="020B0502040204020203" pitchFamily="34" charset="0"/>
              </a:rPr>
              <a:t>y esa proporción es mayor entre las mujeres (39,6% vs 34,4% en los varones).</a:t>
            </a:r>
            <a:endParaRPr lang="es-AR" dirty="0">
              <a:solidFill>
                <a:schemeClr val="accent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6297" y="6356798"/>
            <a:ext cx="65586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dirty="0">
                <a:latin typeface="Bahnschrift" panose="020B0502040204020203" pitchFamily="34" charset="0"/>
              </a:rPr>
              <a:t>BASE7.061 PERSONAS NUEVOS/AS INSCRIPTOS/AS CON DATOS DE COBERTURA DE SALUD.</a:t>
            </a:r>
          </a:p>
        </p:txBody>
      </p:sp>
    </p:spTree>
    <p:extLst>
      <p:ext uri="{BB962C8B-B14F-4D97-AF65-F5344CB8AC3E}">
        <p14:creationId xmlns:p14="http://schemas.microsoft.com/office/powerpoint/2010/main" val="64915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72488" y="213699"/>
            <a:ext cx="4772335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DISTRIBUCIÓN DE LA PROCEDENCIA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72488" y="853978"/>
            <a:ext cx="1129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Bahnschrift" panose="020B0502040204020203" pitchFamily="34" charset="0"/>
              </a:rPr>
              <a:t>El 55,2% de los/as nuevos/as inscriptos/as en la primera inscripción 2025 reside en el partido de Hurlingham o partidos linderos (Morón, San Miguel, Tres de Febrero e Ituzaingó).</a:t>
            </a:r>
            <a:endParaRPr lang="es-AR" dirty="0">
              <a:latin typeface="Bahnschrift" panose="020B0502040204020203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853711" y="4528643"/>
            <a:ext cx="187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FFFF"/>
                </a:solidFill>
                <a:latin typeface="Bahnschrift" panose="020B0502040204020203" pitchFamily="34" charset="0"/>
              </a:rPr>
              <a:t>21,4%</a:t>
            </a:r>
            <a:endParaRPr lang="es-AR" sz="16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436374" y="6330791"/>
            <a:ext cx="187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FFFF"/>
                </a:solidFill>
                <a:latin typeface="Bahnschrift" panose="020B0502040204020203" pitchFamily="34" charset="0"/>
              </a:rPr>
              <a:t>11,4%</a:t>
            </a:r>
            <a:endParaRPr lang="es-AR" sz="16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199107" y="3150401"/>
            <a:ext cx="187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FFFF"/>
                </a:solidFill>
                <a:latin typeface="Bahnschrift" panose="020B0502040204020203" pitchFamily="34" charset="0"/>
              </a:rPr>
              <a:t>8,9%</a:t>
            </a:r>
            <a:endParaRPr lang="es-AR" sz="16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021858" y="4754434"/>
            <a:ext cx="187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FFFF"/>
                </a:solidFill>
                <a:latin typeface="Bahnschrift" panose="020B0502040204020203" pitchFamily="34" charset="0"/>
              </a:rPr>
              <a:t>6,3%</a:t>
            </a:r>
            <a:endParaRPr lang="es-AR" sz="16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579838" y="5728911"/>
            <a:ext cx="187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FFFF"/>
                </a:solidFill>
                <a:latin typeface="Bahnschrift" panose="020B0502040204020203" pitchFamily="34" charset="0"/>
              </a:rPr>
              <a:t>4,9%</a:t>
            </a:r>
            <a:endParaRPr lang="es-AR" sz="16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953895" y="3168891"/>
            <a:ext cx="187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FFFF"/>
                </a:solidFill>
                <a:latin typeface="Bahnschrift" panose="020B0502040204020203" pitchFamily="34" charset="0"/>
              </a:rPr>
              <a:t>8%</a:t>
            </a:r>
            <a:endParaRPr lang="es-AR" sz="16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958348" y="6326192"/>
            <a:ext cx="187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FFFF"/>
                </a:solidFill>
                <a:latin typeface="Bahnschrift" panose="020B0502040204020203" pitchFamily="34" charset="0"/>
              </a:rPr>
              <a:t>6,2%</a:t>
            </a:r>
            <a:endParaRPr lang="es-AR" sz="16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360338" y="4869521"/>
            <a:ext cx="187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FFFF"/>
                </a:solidFill>
                <a:latin typeface="Bahnschrift" panose="020B0502040204020203" pitchFamily="34" charset="0"/>
              </a:rPr>
              <a:t>5,7%</a:t>
            </a:r>
            <a:endParaRPr lang="es-AR" sz="16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005581" y="3854717"/>
            <a:ext cx="187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FFFF"/>
                </a:solidFill>
                <a:latin typeface="Bahnschrift" panose="020B0502040204020203" pitchFamily="34" charset="0"/>
              </a:rPr>
              <a:t>2,8%</a:t>
            </a:r>
            <a:endParaRPr lang="es-AR" sz="16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66486" y="6178224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200" dirty="0">
                <a:solidFill>
                  <a:schemeClr val="bg1"/>
                </a:solidFill>
                <a:latin typeface="Bahnschrift" panose="020B0502040204020203" pitchFamily="34" charset="0"/>
              </a:rPr>
              <a:t>27,1% </a:t>
            </a:r>
            <a:endParaRPr lang="es-AR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234199" y="4079188"/>
            <a:ext cx="535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Bahnschrift" panose="020B0502040204020203" pitchFamily="34" charset="0"/>
              </a:rPr>
              <a:t>12,6%</a:t>
            </a:r>
            <a:endParaRPr lang="es-AR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923714" y="6091063"/>
            <a:ext cx="489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Bahnschrift" panose="020B0502040204020203" pitchFamily="34" charset="0"/>
              </a:rPr>
              <a:t>8,7%</a:t>
            </a:r>
            <a:endParaRPr lang="es-AR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246895" y="2519247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Bahnschrift" panose="020B0502040204020203" pitchFamily="34" charset="0"/>
              </a:rPr>
              <a:t>7,6%</a:t>
            </a:r>
            <a:endParaRPr lang="es-AR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217509" y="2539691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Bahnschrift" panose="020B0502040204020203" pitchFamily="34" charset="0"/>
              </a:rPr>
              <a:t>7,4%</a:t>
            </a:r>
            <a:endParaRPr lang="es-AR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736376" y="4322584"/>
            <a:ext cx="5087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Bahnschrift" panose="020B0502040204020203" pitchFamily="34" charset="0"/>
              </a:rPr>
              <a:t>6,6%</a:t>
            </a:r>
            <a:endParaRPr lang="es-AR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543777" y="6039724"/>
            <a:ext cx="667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Bahnschrift" panose="020B0502040204020203" pitchFamily="34" charset="0"/>
              </a:rPr>
              <a:t>6,3%</a:t>
            </a:r>
            <a:endParaRPr lang="es-AR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7709100" y="3859646"/>
            <a:ext cx="667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Bahnschrift" panose="020B0502040204020203" pitchFamily="34" charset="0"/>
              </a:rPr>
              <a:t>4,1%</a:t>
            </a:r>
            <a:endParaRPr lang="es-AR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738169" y="4697920"/>
            <a:ext cx="667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Bahnschrift" panose="020B0502040204020203" pitchFamily="34" charset="0"/>
              </a:rPr>
              <a:t>3,9%</a:t>
            </a:r>
            <a:endParaRPr lang="es-AR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88266" y="6511036"/>
            <a:ext cx="65586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dirty="0">
                <a:latin typeface="Bahnschrift" panose="020B0502040204020203" pitchFamily="34" charset="0"/>
              </a:rPr>
              <a:t>BASE: 7.139 PERSONAS NUEVOS/AS INSCRIPTOS/AS CON DATOS DE PROCEDENCIA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7" name="Gráfico 36">
                <a:extLst>
                  <a:ext uri="{FF2B5EF4-FFF2-40B4-BE49-F238E27FC236}">
                    <a16:creationId xmlns:a16="http://schemas.microsoft.com/office/drawing/2014/main" id="{A8A94E1B-99F3-4AC1-B8A8-B243C937A6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75747753"/>
                  </p:ext>
                </p:extLst>
              </p:nvPr>
            </p:nvGraphicFramePr>
            <p:xfrm>
              <a:off x="488266" y="1610724"/>
              <a:ext cx="11421681" cy="45216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7" name="Gráfico 36">
                <a:extLst>
                  <a:ext uri="{FF2B5EF4-FFF2-40B4-BE49-F238E27FC236}">
                    <a16:creationId xmlns:a16="http://schemas.microsoft.com/office/drawing/2014/main" id="{A8A94E1B-99F3-4AC1-B8A8-B243C937A6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266" y="1610724"/>
                <a:ext cx="11421681" cy="4521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5" name="Gráfico 34">
                <a:extLst>
                  <a:ext uri="{FF2B5EF4-FFF2-40B4-BE49-F238E27FC236}">
                    <a16:creationId xmlns:a16="http://schemas.microsoft.com/office/drawing/2014/main" id="{A8A94E1B-99F3-4AC1-B8A8-B243C937A6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24579158"/>
                  </p:ext>
                </p:extLst>
              </p:nvPr>
            </p:nvGraphicFramePr>
            <p:xfrm>
              <a:off x="554248" y="1362075"/>
              <a:ext cx="11637752" cy="499415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5" name="Gráfico 34">
                <a:extLst>
                  <a:ext uri="{FF2B5EF4-FFF2-40B4-BE49-F238E27FC236}">
                    <a16:creationId xmlns:a16="http://schemas.microsoft.com/office/drawing/2014/main" id="{A8A94E1B-99F3-4AC1-B8A8-B243C937A6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248" y="1362075"/>
                <a:ext cx="11637752" cy="499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9" name="Gráfico 38">
                <a:extLst>
                  <a:ext uri="{FF2B5EF4-FFF2-40B4-BE49-F238E27FC236}">
                    <a16:creationId xmlns:a16="http://schemas.microsoft.com/office/drawing/2014/main" id="{A8A94E1B-99F3-4AC1-B8A8-B243C937A6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73027581"/>
                  </p:ext>
                </p:extLst>
              </p:nvPr>
            </p:nvGraphicFramePr>
            <p:xfrm>
              <a:off x="885568" y="1687163"/>
              <a:ext cx="10752184" cy="447724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39" name="Gráfico 38">
                <a:extLst>
                  <a:ext uri="{FF2B5EF4-FFF2-40B4-BE49-F238E27FC236}">
                    <a16:creationId xmlns:a16="http://schemas.microsoft.com/office/drawing/2014/main" id="{A8A94E1B-99F3-4AC1-B8A8-B243C937A6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568" y="1687163"/>
                <a:ext cx="10752184" cy="44772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594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8532885" y="5331657"/>
            <a:ext cx="3367691" cy="67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2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logró </a:t>
            </a:r>
            <a:r>
              <a:rPr lang="es-AR" sz="12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georeferenciar</a:t>
            </a:r>
            <a:r>
              <a:rPr lang="es-AR" sz="1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2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88% de las/os NI a la UNAHUR correspondientes a la presente inscripción (1° 2025) (6.302 de 7.138).</a:t>
            </a:r>
          </a:p>
        </p:txBody>
      </p:sp>
      <p:sp>
        <p:nvSpPr>
          <p:cNvPr id="18" name="CuadroTexto 3"/>
          <p:cNvSpPr txBox="1"/>
          <p:nvPr/>
        </p:nvSpPr>
        <p:spPr>
          <a:xfrm>
            <a:off x="291424" y="212859"/>
            <a:ext cx="516768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COMPARACIÓN DE LA DISTRIBUCIÓN DE LA PROCEDENCIA </a:t>
            </a:r>
          </a:p>
          <a:p>
            <a:r>
              <a:rPr lang="es-AR" sz="1400" dirty="0"/>
              <a:t>NUEVAS/OS INSCRIPTAS/OS 2025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8412541" y="2389197"/>
            <a:ext cx="3176761" cy="73126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tx1"/>
                </a:solidFill>
                <a:latin typeface="Bahnschrift" panose="020B0502040204020203" pitchFamily="34" charset="0"/>
              </a:rPr>
              <a:t>El 66% de las y los NI viven a más de 6km de la UNAHUR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04448" y="787038"/>
            <a:ext cx="117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Bahnschrift" panose="020B0502040204020203" pitchFamily="34" charset="0"/>
              </a:rPr>
              <a:t>La procedencia de las y los NI a la UNAHUR se fue ampliando en las sucesivas inscripciones. En la </a:t>
            </a:r>
            <a:r>
              <a:rPr lang="es-AR" sz="1600" b="1" dirty="0">
                <a:latin typeface="Bahnschrift" panose="020B0502040204020203" pitchFamily="34" charset="0"/>
              </a:rPr>
              <a:t>presente inscripción</a:t>
            </a:r>
            <a:r>
              <a:rPr lang="es-AR" sz="1600" dirty="0">
                <a:latin typeface="Bahnschrift" panose="020B0502040204020203" pitchFamily="34" charset="0"/>
              </a:rPr>
              <a:t>, la población de NI que viven en un radio de 6km de la UNAHUR representa </a:t>
            </a:r>
            <a:r>
              <a:rPr lang="es-AR" sz="1600" b="1" dirty="0">
                <a:latin typeface="Bahnschrift" panose="020B0502040204020203" pitchFamily="34" charset="0"/>
              </a:rPr>
              <a:t>el 34%. </a:t>
            </a:r>
            <a:endParaRPr lang="es-AR" sz="1600" dirty="0">
              <a:latin typeface="Bahnschrift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35BF18-AD97-44AC-9955-E82F339EA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4" y="1567171"/>
            <a:ext cx="7299011" cy="5067523"/>
          </a:xfrm>
          <a:prstGeom prst="rect">
            <a:avLst/>
          </a:prstGeom>
        </p:spPr>
      </p:pic>
      <p:cxnSp>
        <p:nvCxnSpPr>
          <p:cNvPr id="16" name="Conector recto 15"/>
          <p:cNvCxnSpPr>
            <a:cxnSpLocks/>
          </p:cNvCxnSpPr>
          <p:nvPr/>
        </p:nvCxnSpPr>
        <p:spPr>
          <a:xfrm flipV="1">
            <a:off x="5118119" y="2920788"/>
            <a:ext cx="1962361" cy="101642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755240" y="2669242"/>
            <a:ext cx="650479" cy="26161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AR" sz="1100" dirty="0" err="1">
                <a:solidFill>
                  <a:srgbClr val="00B050"/>
                </a:solidFill>
                <a:latin typeface="Bahnschrift" panose="020B0502040204020203" pitchFamily="34" charset="0"/>
              </a:rPr>
              <a:t>unahur</a:t>
            </a:r>
            <a:endParaRPr lang="es-AR" sz="1100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5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291424" y="212859"/>
            <a:ext cx="4772335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DISTRIBUCIÓN DE LA PROCEDENCIA.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71273"/>
              </p:ext>
            </p:extLst>
          </p:nvPr>
        </p:nvGraphicFramePr>
        <p:xfrm>
          <a:off x="208071" y="1706144"/>
          <a:ext cx="3682611" cy="4362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658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PARTIDOS</a:t>
                      </a:r>
                    </a:p>
                  </a:txBody>
                  <a:tcPr marL="8161" marR="8161" marT="816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NUEVOS/AS INSCRIPTOS/AS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7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Hurlingham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19%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7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Morón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17,8%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528637"/>
                  </a:ext>
                </a:extLst>
              </a:tr>
              <a:tr h="19557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14,1%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7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Matanza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8,7%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653167"/>
                  </a:ext>
                </a:extLst>
              </a:tr>
              <a:tr h="19557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Merlo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7,9%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7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Ituzaingó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7,6%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57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Moreno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5,3%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52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de Febrero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4,2%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06127"/>
                  </a:ext>
                </a:extLst>
              </a:tr>
              <a:tr h="23452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C. Paz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2,9%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Marcos Paz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2,4%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07520"/>
                  </a:ext>
                </a:extLst>
              </a:tr>
              <a:tr h="2973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San Martín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1,8%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2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Malvinas Argentinas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1,6%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885069"/>
                  </a:ext>
                </a:extLst>
              </a:tr>
              <a:tr h="23452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Pilar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1,4%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 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  <a:latin typeface="Bahnschrift" panose="020B0502040204020203" pitchFamily="34" charset="0"/>
                        </a:rPr>
                        <a:t>1,1%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17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20305"/>
                  </a:ext>
                </a:extLst>
              </a:tr>
              <a:tr h="195574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925897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931926"/>
                  </a:ext>
                </a:extLst>
              </a:tr>
              <a:tr h="195574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161" marR="8161" marT="816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71921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63C61F-4863-4622-A864-19230F70B336}"/>
              </a:ext>
            </a:extLst>
          </p:cNvPr>
          <p:cNvSpPr/>
          <p:nvPr/>
        </p:nvSpPr>
        <p:spPr>
          <a:xfrm>
            <a:off x="22245" y="6435899"/>
            <a:ext cx="44095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dirty="0">
                <a:latin typeface="Bahnschrift" panose="020B0502040204020203" pitchFamily="34" charset="0"/>
              </a:rPr>
              <a:t>BASE: 622 PERSONAS NUEVOS/AS INSCRIPTOS/AS CON DATOS DE PROCEDENCIA.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D13980-C857-4820-80FD-3BBF515B7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57" y="1045310"/>
            <a:ext cx="7592193" cy="53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39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3239" y="685800"/>
            <a:ext cx="11828205" cy="56707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4946071" y="2644169"/>
            <a:ext cx="5732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Bahnschrift" panose="020B0502040204020203" pitchFamily="34" charset="0"/>
              </a:rPr>
              <a:t>2. CONCLUSIONES</a:t>
            </a:r>
            <a:endParaRPr lang="es-AR" sz="3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r"/>
            <a:endParaRPr lang="es-AR" sz="3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r"/>
            <a:endParaRPr lang="es-AR" sz="3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4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282200" y="213310"/>
            <a:ext cx="4720488" cy="307777"/>
          </a:xfrm>
          <a:prstGeom prst="rect">
            <a:avLst/>
          </a:prstGeom>
          <a:solidFill>
            <a:srgbClr val="006600"/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CONCLUSIONES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2200" y="662166"/>
            <a:ext cx="1136922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dirty="0">
              <a:latin typeface="Bahnschrift" panose="020B0502040204020203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En la primera inscripción de 2025 hubo 9.139 personas que se inscribieron a la UNAHUR. Luego de transitar el CPU quienes comenzaron a cursar materias suman un total de  7138 ingresantes.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L</a:t>
            </a:r>
            <a:r>
              <a:rPr lang="es-ES" sz="1800" dirty="0">
                <a:latin typeface="Bahnschrift" panose="020B0502040204020203" pitchFamily="34" charset="0"/>
              </a:rPr>
              <a:t>uego de atravesar el CPU, el 78% de las y los ingresantes a la UNAHUR.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Bahnschrift" panose="020B0502040204020203" pitchFamily="34" charset="0"/>
              </a:rPr>
              <a:t>Del total de NI, las y los del Instituto de Salud Comunitaria representan el 34% del total.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Bahnschrift" panose="020B0502040204020203" pitchFamily="34" charset="0"/>
              </a:rPr>
              <a:t>El 60,4% son mujeres y el 39,6% varones. El 22% de los/as ingresantes tiene hijos/as.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Bahnschrift" panose="020B0502040204020203" pitchFamily="34" charset="0"/>
              </a:rPr>
              <a:t>El 58,5% de las/os NI tiene menos de 25 años de edad.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Bahnschrift" panose="020B0502040204020203" pitchFamily="34" charset="0"/>
              </a:rPr>
              <a:t>La población de NI es trabajadora, el 57,5%; un 28,9% se encuentra desocupado/a, ya que declaró no trabajar pero estar buscando hacerlo, y el 13,5% no trabaja ni busca hacerlo.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Bahnschrift" panose="020B0502040204020203" pitchFamily="34" charset="0"/>
              </a:rPr>
              <a:t>Del total de NI, el 78,2% tiene cobertura de salud, mientras que el 37,5% depende del sistema público. </a:t>
            </a:r>
            <a:endParaRPr lang="es-MX" sz="1800" dirty="0">
              <a:latin typeface="Bahnschrift" panose="020B0502040204020203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El 55,2% de los/as NI de 2025 reside en el partido de Hurlingham o partidos vecinos (Morón, San Miguel, Tres de Febrero e Ituzaingó).</a:t>
            </a:r>
            <a:endParaRPr lang="es-AR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5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2339" y="1443841"/>
            <a:ext cx="112673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El presente trabajo contiene información sociodemográfica sobre la población de nuevos/as inscriptos/as (NI) a la UNAHUR en la primera inscripción 2025.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dirty="0">
              <a:latin typeface="Bahnschrift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Los/as NI son aquellos/as estudiantes que ingresan por primera vez a una propuesta académica, y que han atravesado el Curso de Preparación Universitaria (CPU).</a:t>
            </a:r>
          </a:p>
          <a:p>
            <a:pPr algn="just"/>
            <a:endParaRPr lang="es-ES" dirty="0">
              <a:latin typeface="Bahnschrift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En este informe se trabaja con las variables de género, edad, trabajo, cobertura de salud, procedencia y tenencia de hijos/as.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dirty="0">
              <a:latin typeface="Bahnschrift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La base de información se obtuvo a partir de los reportes de inscripción del sistema SIU-Guaraní. Al trabajar con datos sociodemográficos, este informe tiene como base a personas (DNI) y no a estudiantes, ya que tomar a estos últimos puede duplicar a la persona si se encuentra inscripta en más de una propuesta.</a:t>
            </a:r>
          </a:p>
          <a:p>
            <a:pPr algn="just"/>
            <a:endParaRPr lang="es-ES" dirty="0">
              <a:latin typeface="Bahnschrift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latin typeface="Bahnschrift" panose="020B0502040204020203" pitchFamily="34" charset="0"/>
              </a:rPr>
              <a:t>Este informe es un trabajo del Departamento de Estadística Universitaria dependiente de la Secretaría de Planeamiento y Evaluación Institucional. </a:t>
            </a:r>
            <a:endParaRPr lang="es-AR" dirty="0">
              <a:latin typeface="Bahnschrift" panose="020B05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9550" y="346478"/>
            <a:ext cx="6113482" cy="338554"/>
          </a:xfrm>
          <a:prstGeom prst="rect">
            <a:avLst/>
          </a:prstGeom>
          <a:solidFill>
            <a:srgbClr val="006600"/>
          </a:solidFill>
          <a:effectLst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INFORME SOCIODEMOGRÁFICO DE INGRESANTES. UNAHUR 2023</a:t>
            </a:r>
            <a:endParaRPr lang="es-AR" sz="1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9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3239" y="501445"/>
            <a:ext cx="11828205" cy="5855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2231876" y="2589578"/>
            <a:ext cx="9259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AutoNum type="arabicPeriod"/>
            </a:pPr>
            <a:r>
              <a:rPr lang="es-AR" sz="3200" b="1" dirty="0">
                <a:solidFill>
                  <a:schemeClr val="bg1"/>
                </a:solidFill>
                <a:latin typeface="Bahnschrift" panose="020B0502040204020203" pitchFamily="34" charset="0"/>
              </a:rPr>
              <a:t>NUEVOS/AS INSCRIPTOS/AS 2025</a:t>
            </a:r>
          </a:p>
        </p:txBody>
      </p:sp>
    </p:spTree>
    <p:extLst>
      <p:ext uri="{BB962C8B-B14F-4D97-AF65-F5344CB8AC3E}">
        <p14:creationId xmlns:p14="http://schemas.microsoft.com/office/powerpoint/2010/main" val="190400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/>
          <p:cNvSpPr txBox="1"/>
          <p:nvPr/>
        </p:nvSpPr>
        <p:spPr>
          <a:xfrm>
            <a:off x="430204" y="238900"/>
            <a:ext cx="5599384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INGRESANTES AL CPU Y NUEVOS/AS INSCRIPTOS/AS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62288" y="6511378"/>
            <a:ext cx="73465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dirty="0">
                <a:latin typeface="Bahnschrift" panose="020B0502040204020203" pitchFamily="34" charset="0"/>
              </a:rPr>
              <a:t>BASE: 9,139 PERSONAS QUE INGRESARON EN LA PRIMERA INSCRIPCIÓN DE 2025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35276" y="4680616"/>
            <a:ext cx="119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25%</a:t>
            </a:r>
            <a:endParaRPr lang="es-A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17921" y="4680616"/>
            <a:ext cx="104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31%</a:t>
            </a:r>
            <a:endParaRPr lang="es-A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62916" y="4649430"/>
            <a:ext cx="104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14%</a:t>
            </a:r>
            <a:endParaRPr lang="es-A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114504" y="4644826"/>
            <a:ext cx="104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30%</a:t>
            </a:r>
            <a:endParaRPr lang="es-A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5018FC7-D1E4-4314-AD8B-226FF83A98E7}"/>
              </a:ext>
            </a:extLst>
          </p:cNvPr>
          <p:cNvSpPr txBox="1"/>
          <p:nvPr/>
        </p:nvSpPr>
        <p:spPr>
          <a:xfrm>
            <a:off x="619933" y="734330"/>
            <a:ext cx="11003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Bahnschrift" panose="020B0502040204020203" pitchFamily="34" charset="0"/>
              </a:rPr>
              <a:t>El 78% de las/os ingresantes pasaron a ser nuevos/as inscriptos/as (NI) a las propuestas académicas, luego de atravesar el CPU.</a:t>
            </a:r>
            <a:endParaRPr lang="es-AR" sz="2400" dirty="0">
              <a:latin typeface="Bahnschrift" panose="020B0502040204020203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D23ADDB-A022-4DD7-93E7-E1CB5BD38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39480"/>
              </p:ext>
            </p:extLst>
          </p:nvPr>
        </p:nvGraphicFramePr>
        <p:xfrm>
          <a:off x="2942306" y="1695877"/>
          <a:ext cx="601980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265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/>
          <p:cNvSpPr txBox="1"/>
          <p:nvPr/>
        </p:nvSpPr>
        <p:spPr>
          <a:xfrm>
            <a:off x="348410" y="346622"/>
            <a:ext cx="5599384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NUEVOS/AS INSCRIPTOS/AS A PROPUESTAS LUEGO DEL CPU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14400" y="997458"/>
            <a:ext cx="1057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Bahnschrift" panose="020B0502040204020203" pitchFamily="34" charset="0"/>
              </a:rPr>
              <a:t>7.138 nuevos/as inscriptos/as </a:t>
            </a:r>
            <a:r>
              <a:rPr lang="es-ES" sz="2000" dirty="0">
                <a:latin typeface="Bahnschrift" panose="020B0502040204020203" pitchFamily="34" charset="0"/>
              </a:rPr>
              <a:t>a ofertas de pregrado y grado en la primera inscripción 2025</a:t>
            </a:r>
            <a:endParaRPr lang="es-AR" sz="2000" dirty="0">
              <a:latin typeface="Bahnschrift" panose="020B0502040204020203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201C5F7-9767-46BA-B093-33F9D1511BEB}"/>
              </a:ext>
            </a:extLst>
          </p:cNvPr>
          <p:cNvSpPr/>
          <p:nvPr/>
        </p:nvSpPr>
        <p:spPr>
          <a:xfrm>
            <a:off x="129453" y="6466055"/>
            <a:ext cx="73465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dirty="0">
                <a:latin typeface="Bahnschrift" panose="020B0502040204020203" pitchFamily="34" charset="0"/>
              </a:rPr>
              <a:t>BASE: 7.138 PERSONAS NUEVOS/AS INSCRIPTOS/AS EN LA PRIMERA INSCRIPCIÓN DE 2025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8" name="Gráfico 27">
                <a:extLst>
                  <a:ext uri="{FF2B5EF4-FFF2-40B4-BE49-F238E27FC236}">
                    <a16:creationId xmlns:a16="http://schemas.microsoft.com/office/drawing/2014/main" id="{E35A7E51-4EDE-40A5-9211-03688F34CDB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88262214"/>
                  </p:ext>
                </p:extLst>
              </p:nvPr>
            </p:nvGraphicFramePr>
            <p:xfrm>
              <a:off x="1400175" y="1666875"/>
              <a:ext cx="9867900" cy="39243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8" name="Gráfico 27">
                <a:extLst>
                  <a:ext uri="{FF2B5EF4-FFF2-40B4-BE49-F238E27FC236}">
                    <a16:creationId xmlns:a16="http://schemas.microsoft.com/office/drawing/2014/main" id="{E35A7E51-4EDE-40A5-9211-03688F34CD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175" y="1666875"/>
                <a:ext cx="9867900" cy="39243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F8E0AFF4-5CAF-42A7-9067-9549BA8CD852}"/>
              </a:ext>
            </a:extLst>
          </p:cNvPr>
          <p:cNvSpPr txBox="1"/>
          <p:nvPr/>
        </p:nvSpPr>
        <p:spPr>
          <a:xfrm>
            <a:off x="1858371" y="3367443"/>
            <a:ext cx="249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ahnschrift" panose="020B0502040204020203" pitchFamily="34" charset="0"/>
              </a:rPr>
              <a:t>2.444; 34%</a:t>
            </a:r>
            <a:endParaRPr lang="es-AR" sz="3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3B30866-8ADE-4248-B3A7-D9B85392153F}"/>
              </a:ext>
            </a:extLst>
          </p:cNvPr>
          <p:cNvSpPr txBox="1"/>
          <p:nvPr/>
        </p:nvSpPr>
        <p:spPr>
          <a:xfrm>
            <a:off x="5107497" y="3432076"/>
            <a:ext cx="197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Bahnschrift" panose="020B0502040204020203" pitchFamily="34" charset="0"/>
              </a:rPr>
              <a:t>1.728; 24%</a:t>
            </a:r>
            <a:endParaRPr lang="es-AR" sz="2800" dirty="0">
              <a:latin typeface="Bahnschrift" panose="020B0502040204020203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8AFF9FE-BBB5-49E4-9A29-09329004AF99}"/>
              </a:ext>
            </a:extLst>
          </p:cNvPr>
          <p:cNvSpPr txBox="1"/>
          <p:nvPr/>
        </p:nvSpPr>
        <p:spPr>
          <a:xfrm>
            <a:off x="7404746" y="3459777"/>
            <a:ext cx="245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ahnschrift" panose="020B0502040204020203" pitchFamily="34" charset="0"/>
              </a:rPr>
              <a:t>1.577; 22%</a:t>
            </a:r>
            <a:endParaRPr lang="es-AR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F82F32D-DC8B-4840-A92F-2035E451BFB4}"/>
              </a:ext>
            </a:extLst>
          </p:cNvPr>
          <p:cNvSpPr txBox="1"/>
          <p:nvPr/>
        </p:nvSpPr>
        <p:spPr>
          <a:xfrm>
            <a:off x="9516239" y="3419475"/>
            <a:ext cx="255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ahnschrift" panose="020B0502040204020203" pitchFamily="34" charset="0"/>
              </a:rPr>
              <a:t>1.389; 19%</a:t>
            </a:r>
            <a:endParaRPr lang="es-AR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7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3239" y="501445"/>
            <a:ext cx="11828205" cy="5855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2231876" y="2589578"/>
            <a:ext cx="925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3200" b="1" dirty="0">
                <a:solidFill>
                  <a:schemeClr val="bg1"/>
                </a:solidFill>
                <a:latin typeface="Bahnschrift" panose="020B0502040204020203" pitchFamily="34" charset="0"/>
              </a:rPr>
              <a:t>1.1 INFORMACIÓN SOCIODEMOGRÁFICA</a:t>
            </a:r>
          </a:p>
          <a:p>
            <a:pPr algn="r"/>
            <a:endParaRPr lang="es-AR" sz="3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6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/>
          <p:cNvSpPr txBox="1"/>
          <p:nvPr/>
        </p:nvSpPr>
        <p:spPr>
          <a:xfrm>
            <a:off x="432053" y="251621"/>
            <a:ext cx="5478588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DISTRIBUCIÓN POR GÉNERO Y TENENCIA DE HIJOS/AS. NUEVOS/AS INSCRIPTOS/AS PRIMERA INSCRIPCIÓN 2025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16098" y="941471"/>
            <a:ext cx="1145200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AR" dirty="0">
                <a:latin typeface="Bahnschrift" panose="020B0502040204020203" pitchFamily="34" charset="0"/>
              </a:rPr>
              <a:t>De los/as nuevos/as inscriptos/as en la primera inscripción 2025, el </a:t>
            </a:r>
            <a:r>
              <a:rPr lang="es-AR" b="1" dirty="0">
                <a:latin typeface="Bahnschrift" panose="020B0502040204020203" pitchFamily="34" charset="0"/>
              </a:rPr>
              <a:t>60,4% son mujeres </a:t>
            </a:r>
            <a:r>
              <a:rPr lang="es-AR" dirty="0">
                <a:latin typeface="Bahnschrift" panose="020B0502040204020203" pitchFamily="34" charset="0"/>
              </a:rPr>
              <a:t>y </a:t>
            </a:r>
            <a:r>
              <a:rPr lang="es-AR" b="1" dirty="0">
                <a:latin typeface="Bahnschrift" panose="020B0502040204020203" pitchFamily="34" charset="0"/>
              </a:rPr>
              <a:t>el 39,6% varones</a:t>
            </a:r>
            <a:r>
              <a:rPr lang="es-AR" dirty="0">
                <a:latin typeface="Bahnschrift" panose="020B0502040204020203" pitchFamily="34" charset="0"/>
              </a:rPr>
              <a:t>. Un 0,01% manifestó tener otra identidad </a:t>
            </a:r>
            <a:r>
              <a:rPr lang="es-AR" dirty="0" err="1">
                <a:latin typeface="Bahnschrift" panose="020B0502040204020203" pitchFamily="34" charset="0"/>
              </a:rPr>
              <a:t>sexogenérica</a:t>
            </a:r>
            <a:r>
              <a:rPr lang="es-AR" dirty="0">
                <a:latin typeface="Bahnschrift" panose="020B0502040204020203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s-ES" b="1" dirty="0">
                <a:latin typeface="Bahnschrift" panose="020B0502040204020203" pitchFamily="34" charset="0"/>
              </a:rPr>
              <a:t>El 22,1% de los/as nuevos/as inscriptos/as tiene hijas/os</a:t>
            </a:r>
            <a:r>
              <a:rPr lang="es-ES" dirty="0">
                <a:latin typeface="Bahnschrift" panose="020B0502040204020203" pitchFamily="34" charset="0"/>
              </a:rPr>
              <a:t>. Entre las mujeres esta población es mayor.</a:t>
            </a:r>
            <a:endParaRPr lang="es-AR" dirty="0">
              <a:latin typeface="Bahnschrift" panose="020B0502040204020203" pitchFamily="34" charset="0"/>
            </a:endParaRPr>
          </a:p>
        </p:txBody>
      </p:sp>
      <p:graphicFrame>
        <p:nvGraphicFramePr>
          <p:cNvPr id="15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18031"/>
              </p:ext>
            </p:extLst>
          </p:nvPr>
        </p:nvGraphicFramePr>
        <p:xfrm>
          <a:off x="432053" y="2546020"/>
          <a:ext cx="5290321" cy="283072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17725">
                  <a:extLst>
                    <a:ext uri="{9D8B030D-6E8A-4147-A177-3AD203B41FA5}">
                      <a16:colId xmlns:a16="http://schemas.microsoft.com/office/drawing/2014/main" val="3407932259"/>
                    </a:ext>
                  </a:extLst>
                </a:gridCol>
                <a:gridCol w="104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485">
                  <a:extLst>
                    <a:ext uri="{9D8B030D-6E8A-4147-A177-3AD203B41FA5}">
                      <a16:colId xmlns:a16="http://schemas.microsoft.com/office/drawing/2014/main" val="943775831"/>
                    </a:ext>
                  </a:extLst>
                </a:gridCol>
              </a:tblGrid>
              <a:tr h="796863">
                <a:tc>
                  <a:txBody>
                    <a:bodyPr/>
                    <a:lstStyle/>
                    <a:p>
                      <a:pPr algn="ctr" fontAlgn="b"/>
                      <a:endParaRPr lang="es-AR" sz="1600" b="1" i="0" u="none" strike="noStrike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i="0" u="none" strike="noStrike" dirty="0">
                          <a:latin typeface="Bahnschrift" panose="020B0502040204020203" pitchFamily="34" charset="0"/>
                        </a:rPr>
                        <a:t>MUJERES</a:t>
                      </a:r>
                      <a:endParaRPr lang="es-AR" sz="1600" b="1" i="0" u="none" strike="noStrike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i="0" u="none" strike="noStrike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VARONES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OTRAS</a:t>
                      </a:r>
                      <a:r>
                        <a:rPr lang="es-ES" sz="1600" b="1" i="0" u="none" strike="noStrike" baseline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 IDENTIDADES NO BINARIAS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6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NUEVOS/AS INSCRIPTOS/AS</a:t>
                      </a:r>
                      <a:endParaRPr lang="x-none" sz="1400" b="1" i="0" u="none" strike="noStrike" kern="1200" dirty="0">
                        <a:solidFill>
                          <a:srgbClr val="0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4.239</a:t>
                      </a:r>
                      <a:endParaRPr lang="es-AR" sz="1600" b="1" i="0" u="none" strike="noStrike" kern="1200" dirty="0">
                        <a:solidFill>
                          <a:srgbClr val="0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2.781</a:t>
                      </a:r>
                      <a:endParaRPr lang="es-AR" sz="1600" b="1" i="0" u="none" strike="noStrike" kern="1200" dirty="0">
                        <a:solidFill>
                          <a:srgbClr val="0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AR" sz="1600" b="1" i="0" u="none" strike="noStrike" kern="1200" dirty="0">
                        <a:solidFill>
                          <a:srgbClr val="0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139948"/>
                  </a:ext>
                </a:extLst>
              </a:tr>
              <a:tr h="4116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60,4%</a:t>
                      </a:r>
                      <a:endParaRPr lang="x-none" sz="1600" b="0" i="0" u="none" strike="noStrike" kern="1200" dirty="0">
                        <a:solidFill>
                          <a:srgbClr val="0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39,6%</a:t>
                      </a:r>
                      <a:endParaRPr lang="x-none" sz="1600" b="0" i="0" u="none" strike="noStrike" kern="1200" dirty="0">
                        <a:solidFill>
                          <a:srgbClr val="0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**</a:t>
                      </a:r>
                      <a:endParaRPr lang="x-none" sz="1600" b="0" i="0" u="none" strike="noStrike" kern="1200" dirty="0">
                        <a:solidFill>
                          <a:srgbClr val="0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400" b="1" i="0" u="none" strike="noStrike" kern="1200" dirty="0">
                        <a:solidFill>
                          <a:srgbClr val="0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725185"/>
                  </a:ext>
                </a:extLst>
              </a:tr>
              <a:tr h="4666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TIENE HIJOS/AS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29,8%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5100435"/>
                  </a:ext>
                </a:extLst>
              </a:tr>
              <a:tr h="4666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NO TIENE HIJOS/AS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70,2%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89,5%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70995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7131"/>
              </p:ext>
            </p:extLst>
          </p:nvPr>
        </p:nvGraphicFramePr>
        <p:xfrm>
          <a:off x="6674957" y="2322111"/>
          <a:ext cx="5270970" cy="37557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7861">
                  <a:extLst>
                    <a:ext uri="{9D8B030D-6E8A-4147-A177-3AD203B41FA5}">
                      <a16:colId xmlns:a16="http://schemas.microsoft.com/office/drawing/2014/main" val="3350853141"/>
                    </a:ext>
                  </a:extLst>
                </a:gridCol>
                <a:gridCol w="1534851">
                  <a:extLst>
                    <a:ext uri="{9D8B030D-6E8A-4147-A177-3AD203B41FA5}">
                      <a16:colId xmlns:a16="http://schemas.microsoft.com/office/drawing/2014/main" val="1142609068"/>
                    </a:ext>
                  </a:extLst>
                </a:gridCol>
                <a:gridCol w="978258">
                  <a:extLst>
                    <a:ext uri="{9D8B030D-6E8A-4147-A177-3AD203B41FA5}">
                      <a16:colId xmlns:a16="http://schemas.microsoft.com/office/drawing/2014/main" val="687861388"/>
                    </a:ext>
                  </a:extLst>
                </a:gridCol>
              </a:tblGrid>
              <a:tr h="528155"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Bahnschrift" panose="020B0502040204020203" pitchFamily="34" charset="0"/>
                        </a:rPr>
                        <a:t>Distribución</a:t>
                      </a:r>
                      <a:r>
                        <a:rPr lang="es-ES" sz="1600" b="1" baseline="0" dirty="0">
                          <a:latin typeface="Bahnschrift" panose="020B0502040204020203" pitchFamily="34" charset="0"/>
                        </a:rPr>
                        <a:t> de todas las identidades de género de los/as  nuevos/as inscriptos/as</a:t>
                      </a:r>
                      <a:endParaRPr lang="es-AR" sz="1600" b="1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x-non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x-non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84906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Bisexual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1,24%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05089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Gay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0,47%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5872633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Género Fluido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0,32%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50758718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V</a:t>
                      </a:r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arón trans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0,27%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9767181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No binarie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0,27%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425241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Lesbiana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0,25%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9188917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Mujer trans</a:t>
                      </a:r>
                      <a:endParaRPr lang="es-AR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AR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0,05%</a:t>
                      </a:r>
                      <a:endParaRPr lang="es-AR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5639103"/>
                  </a:ext>
                </a:extLst>
              </a:tr>
              <a:tr h="3617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Transgénero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AR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0,03%</a:t>
                      </a:r>
                      <a:endParaRPr lang="es-AR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8146862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Mujer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3.693</a:t>
                      </a:r>
                      <a:endParaRPr lang="es-AR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61,7%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3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Varón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1.998</a:t>
                      </a:r>
                      <a:endParaRPr lang="es-AR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33,4%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00938552"/>
                  </a:ext>
                </a:extLst>
              </a:tr>
              <a:tr h="19678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Prefiero No Responder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1,84%</a:t>
                      </a: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0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Ninguna de las anteriores.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0,25%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6616234" y="6133626"/>
            <a:ext cx="53296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dirty="0">
                <a:latin typeface="Bahnschrift" panose="020B0502040204020203" pitchFamily="34" charset="0"/>
              </a:rPr>
              <a:t>La variable ID de género es otra variable diferente a la de género (mujer/varón/otras identidades), los porcentajes, por esta razón, no son coincidentes entre sí.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B5644C-A3C8-40DE-A7D9-2DE678D1E981}"/>
              </a:ext>
            </a:extLst>
          </p:cNvPr>
          <p:cNvSpPr/>
          <p:nvPr/>
        </p:nvSpPr>
        <p:spPr>
          <a:xfrm>
            <a:off x="468498" y="6509935"/>
            <a:ext cx="65586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dirty="0">
                <a:latin typeface="Bahnschrift" panose="020B0502040204020203" pitchFamily="34" charset="0"/>
              </a:rPr>
              <a:t>BASE: 7.024 PERSONAS NUEVOS/AS INSCIRPTOS/AS.</a:t>
            </a:r>
          </a:p>
        </p:txBody>
      </p:sp>
    </p:spTree>
    <p:extLst>
      <p:ext uri="{BB962C8B-B14F-4D97-AF65-F5344CB8AC3E}">
        <p14:creationId xmlns:p14="http://schemas.microsoft.com/office/powerpoint/2010/main" val="314972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654363"/>
              </p:ext>
            </p:extLst>
          </p:nvPr>
        </p:nvGraphicFramePr>
        <p:xfrm>
          <a:off x="1572923" y="1724960"/>
          <a:ext cx="8999826" cy="465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3"/>
          <p:cNvSpPr txBox="1"/>
          <p:nvPr/>
        </p:nvSpPr>
        <p:spPr>
          <a:xfrm>
            <a:off x="316096" y="185592"/>
            <a:ext cx="5713229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DISTRIBUCIÓN EN GRUPOS DE EDAD POR INSTITUTO.</a:t>
            </a:r>
          </a:p>
          <a:p>
            <a:r>
              <a:rPr lang="es-AR" sz="1400" dirty="0"/>
              <a:t>NUEVOS/AS INSCRIPTOS/AS PRIMERA INSCRIPCIÓN 2025</a:t>
            </a:r>
          </a:p>
        </p:txBody>
      </p:sp>
      <p:cxnSp>
        <p:nvCxnSpPr>
          <p:cNvPr id="15" name="Conector recto 14"/>
          <p:cNvCxnSpPr>
            <a:cxnSpLocks/>
          </p:cNvCxnSpPr>
          <p:nvPr/>
        </p:nvCxnSpPr>
        <p:spPr>
          <a:xfrm>
            <a:off x="8894081" y="1724959"/>
            <a:ext cx="0" cy="42223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325523" y="933957"/>
            <a:ext cx="1145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AR" dirty="0">
                <a:latin typeface="Bahnschrift" panose="020B0502040204020203" pitchFamily="34" charset="0"/>
              </a:rPr>
              <a:t>El 58,5% de los/as nuevos/as inscriptos/as tiene menos de 25 años.  En el Instituto de Tecnología e Ingeniería esta población representa al 66,2%.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1259748-5991-430E-B301-52AA289CC215}"/>
              </a:ext>
            </a:extLst>
          </p:cNvPr>
          <p:cNvSpPr/>
          <p:nvPr/>
        </p:nvSpPr>
        <p:spPr>
          <a:xfrm>
            <a:off x="104775" y="6545450"/>
            <a:ext cx="65586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dirty="0">
                <a:latin typeface="Bahnschrift" panose="020B0502040204020203" pitchFamily="34" charset="0"/>
              </a:rPr>
              <a:t>BASE: 7.024 PERSONAS NUEVOS/AS INSCIRPTOS/AS.</a:t>
            </a:r>
          </a:p>
        </p:txBody>
      </p:sp>
    </p:spTree>
    <p:extLst>
      <p:ext uri="{BB962C8B-B14F-4D97-AF65-F5344CB8AC3E}">
        <p14:creationId xmlns:p14="http://schemas.microsoft.com/office/powerpoint/2010/main" val="194173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107507"/>
              </p:ext>
            </p:extLst>
          </p:nvPr>
        </p:nvGraphicFramePr>
        <p:xfrm>
          <a:off x="473008" y="866774"/>
          <a:ext cx="11322628" cy="554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ángulo redondeado 18"/>
          <p:cNvSpPr/>
          <p:nvPr/>
        </p:nvSpPr>
        <p:spPr>
          <a:xfrm>
            <a:off x="1047750" y="1330799"/>
            <a:ext cx="784421" cy="4803302"/>
          </a:xfrm>
          <a:prstGeom prst="roundRect">
            <a:avLst>
              <a:gd name="adj" fmla="val 11364"/>
            </a:avLst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uadroTexto 19"/>
          <p:cNvSpPr txBox="1"/>
          <p:nvPr/>
        </p:nvSpPr>
        <p:spPr>
          <a:xfrm>
            <a:off x="361673" y="208195"/>
            <a:ext cx="4622294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AR" sz="1400" dirty="0"/>
              <a:t>INGRESANTES POR EDAD SEGÚN INSTITUTO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888951" y="1825133"/>
            <a:ext cx="2906685" cy="12801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Bahnschrift" panose="020B0502040204020203" pitchFamily="34" charset="0"/>
              </a:rPr>
              <a:t>La proporción de estudiantes de menos de 20 años en el sistema universitario argentino es del 33,5%.</a:t>
            </a:r>
            <a:endParaRPr lang="es-ES" sz="1600" dirty="0">
              <a:solidFill>
                <a:srgbClr val="00B0F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41015" y="1060591"/>
            <a:ext cx="8823489" cy="14157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B050"/>
                </a:solidFill>
                <a:latin typeface="Bahnschrift" panose="020B0502040204020203" pitchFamily="34" charset="0"/>
              </a:rPr>
              <a:t>El 36,5% (2.598) de los/as ingresantes de 2025 tiene 20 años o menos</a:t>
            </a:r>
            <a:br>
              <a:rPr lang="es-ES" sz="1400" dirty="0">
                <a:latin typeface="Bahnschrift" panose="020B0502040204020203" pitchFamily="34" charset="0"/>
              </a:rPr>
            </a:br>
            <a:r>
              <a:rPr lang="es-ES" sz="1400" dirty="0">
                <a:latin typeface="Bahnschrift" panose="020B0502040204020203" pitchFamily="34" charset="0"/>
              </a:rPr>
              <a:t>Al interior de cada Instituto la distribución es la siguiente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FFC000"/>
                </a:solidFill>
                <a:latin typeface="Bahnschrift" panose="020B0502040204020203" pitchFamily="34" charset="0"/>
              </a:rPr>
              <a:t>Instituto de Ingeniería y Tecnología: 40,4%</a:t>
            </a:r>
            <a:endParaRPr lang="es-ES" sz="1400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C00000"/>
                </a:solidFill>
                <a:latin typeface="Bahnschrift" panose="020B0502040204020203" pitchFamily="34" charset="0"/>
              </a:rPr>
              <a:t>Instituto de Educación: 36,5%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  <a:latin typeface="Bahnschrift" panose="020B0502040204020203" pitchFamily="34" charset="0"/>
              </a:rPr>
              <a:t>Instituto de Salud Comunitaria: 35%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B0F0"/>
                </a:solidFill>
                <a:latin typeface="Bahnschrift" panose="020B0502040204020203" pitchFamily="34" charset="0"/>
              </a:rPr>
              <a:t>Instituto de Biotecnología: 34,5%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571B3AE-A71E-4CD6-ACCF-BB47612F6882}"/>
              </a:ext>
            </a:extLst>
          </p:cNvPr>
          <p:cNvSpPr/>
          <p:nvPr/>
        </p:nvSpPr>
        <p:spPr>
          <a:xfrm>
            <a:off x="361673" y="6491657"/>
            <a:ext cx="65586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dirty="0">
                <a:latin typeface="Bahnschrift" panose="020B0502040204020203" pitchFamily="34" charset="0"/>
              </a:rPr>
              <a:t>BASE: 7.111 PERSONAS NUEVOS/AS INSCRIPTOS/AS</a:t>
            </a:r>
          </a:p>
        </p:txBody>
      </p:sp>
    </p:spTree>
    <p:extLst>
      <p:ext uri="{BB962C8B-B14F-4D97-AF65-F5344CB8AC3E}">
        <p14:creationId xmlns:p14="http://schemas.microsoft.com/office/powerpoint/2010/main" val="2319895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23391</TotalTime>
  <Words>1534</Words>
  <Application>Microsoft Office PowerPoint</Application>
  <PresentationFormat>Panorámica</PresentationFormat>
  <Paragraphs>245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Bahnschrift</vt:lpstr>
      <vt:lpstr>Calibri</vt:lpstr>
      <vt:lpstr>Calibri Light</vt:lpstr>
      <vt:lpstr>Tema de Office</vt:lpstr>
      <vt:lpstr>1_Tema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UNAHUR00014</dc:creator>
  <cp:lastModifiedBy>UNAHUR</cp:lastModifiedBy>
  <cp:revision>1885</cp:revision>
  <cp:lastPrinted>2023-08-07T11:31:25Z</cp:lastPrinted>
  <dcterms:created xsi:type="dcterms:W3CDTF">2016-10-20T15:20:48Z</dcterms:created>
  <dcterms:modified xsi:type="dcterms:W3CDTF">2025-05-26T13:30:11Z</dcterms:modified>
</cp:coreProperties>
</file>